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 id="2147483740" r:id="rId2"/>
  </p:sldMasterIdLst>
  <p:notesMasterIdLst>
    <p:notesMasterId r:id="rId15"/>
  </p:notesMasterIdLst>
  <p:sldIdLst>
    <p:sldId id="256" r:id="rId3"/>
    <p:sldId id="301" r:id="rId4"/>
    <p:sldId id="274" r:id="rId5"/>
    <p:sldId id="268" r:id="rId6"/>
    <p:sldId id="323" r:id="rId7"/>
    <p:sldId id="313" r:id="rId8"/>
    <p:sldId id="314" r:id="rId9"/>
    <p:sldId id="316" r:id="rId10"/>
    <p:sldId id="322" r:id="rId11"/>
    <p:sldId id="310" r:id="rId12"/>
    <p:sldId id="311" r:id="rId13"/>
    <p:sldId id="324" r:id="rId14"/>
  </p:sldIdLst>
  <p:sldSz cx="12192000" cy="6858000"/>
  <p:notesSz cx="6858000" cy="9144000"/>
  <p:embeddedFontLst>
    <p:embeddedFont>
      <p:font typeface="Algerian" panose="04020705040A02060702" pitchFamily="82" charset="0"/>
      <p:regular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entury Gothic" panose="020B0502020202020204" pitchFamily="34"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
      <p:font typeface="Tw Cen MT" panose="020B06020201040206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3" roundtripDataSignature="AMtx7mgE7qOf3j8de6LCgcl/RC3GQz7S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3E607-FDBE-4BDE-9E62-DF262C207DB5}" v="302" dt="2023-04-08T15:53:42.105"/>
    <p1510:client id="{388FD519-4C20-403E-9924-AF9B2FA51A3F}" v="197" dt="2023-04-09T08:11:53.514"/>
    <p1510:client id="{D0840BF8-D658-43AE-B284-378EFC9471CD}" v="247" vWet="248" dt="2023-04-09T07:20:41.145"/>
    <p1510:client id="{D4322320-A28A-4133-A88C-C4D244053B9E}" v="2039" dt="2023-04-08T21:38:28.594"/>
    <p1510:client id="{FA7215CE-3B71-4022-B479-5F2026EF2903}" v="6740" dt="2023-04-09T10:29:27.848"/>
  </p1510:revLst>
</p1510:revInfo>
</file>

<file path=ppt/tableStyles.xml><?xml version="1.0" encoding="utf-8"?>
<a:tblStyleLst xmlns:a="http://schemas.openxmlformats.org/drawingml/2006/main" def="{83886A34-95C5-4F28-BFF2-A87A27429A67}">
  <a:tblStyle styleId="{83886A34-95C5-4F28-BFF2-A87A27429A67}"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F3E7"/>
          </a:solidFill>
        </a:fill>
      </a:tcStyle>
    </a:wholeTbl>
    <a:band1H>
      <a:tcTxStyle/>
      <a:tcStyle>
        <a:tcBdr/>
        <a:fill>
          <a:solidFill>
            <a:srgbClr val="F5E6CB"/>
          </a:solidFill>
        </a:fill>
      </a:tcStyle>
    </a:band1H>
    <a:band2H>
      <a:tcTxStyle/>
      <a:tcStyle>
        <a:tcBdr/>
      </a:tcStyle>
    </a:band2H>
    <a:band1V>
      <a:tcTxStyle/>
      <a:tcStyle>
        <a:tcBdr/>
        <a:fill>
          <a:solidFill>
            <a:srgbClr val="F5E6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3"/>
          </a:solidFill>
        </a:fill>
      </a:tcStyle>
    </a:lastCol>
    <a:firstCol>
      <a:tcTxStyle b="on" i="off">
        <a:font>
          <a:latin typeface="Trebuchet MS"/>
          <a:ea typeface="Trebuchet MS"/>
          <a:cs typeface="Trebuchet MS"/>
        </a:font>
        <a:schemeClr val="lt1"/>
      </a:tcTxStyle>
      <a:tcStyle>
        <a:tcBdr/>
        <a:fill>
          <a:solidFill>
            <a:schemeClr val="accent3"/>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1301F87F-92B5-4BFF-8E44-8B712CA3E4C6}" styleName="Table_1">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E7E7"/>
          </a:solidFill>
        </a:fill>
      </a:tcStyle>
    </a:wholeTbl>
    <a:band1H>
      <a:tcTxStyle/>
      <a:tcStyle>
        <a:tcBdr/>
        <a:fill>
          <a:solidFill>
            <a:srgbClr val="EACCCB"/>
          </a:solidFill>
        </a:fill>
      </a:tcStyle>
    </a:band1H>
    <a:band2H>
      <a:tcTxStyle/>
      <a:tcStyle>
        <a:tcBdr/>
      </a:tcStyle>
    </a:band2H>
    <a:band1V>
      <a:tcTxStyle/>
      <a:tcStyle>
        <a:tcBdr/>
        <a:fill>
          <a:solidFill>
            <a:srgbClr val="EACC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5"/>
          </a:solidFill>
        </a:fill>
      </a:tcStyle>
    </a:lastCol>
    <a:firstCol>
      <a:tcTxStyle b="on" i="off">
        <a:font>
          <a:latin typeface="Trebuchet MS"/>
          <a:ea typeface="Trebuchet MS"/>
          <a:cs typeface="Trebuchet MS"/>
        </a:font>
        <a:schemeClr val="lt1"/>
      </a:tcTxStyle>
      <a:tcStyle>
        <a:tcBdr/>
        <a:fill>
          <a:solidFill>
            <a:schemeClr val="accent5"/>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31C16DB6-9A34-4369-BF60-9F0BB7010CCB}" styleName="Table_2">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dk1"/>
          </a:solidFill>
        </a:fill>
      </a:tcStyle>
    </a:lastCol>
    <a:firstCol>
      <a:tcTxStyle b="on" i="off">
        <a:font>
          <a:latin typeface="Trebuchet MS"/>
          <a:ea typeface="Trebuchet MS"/>
          <a:cs typeface="Trebuchet MS"/>
        </a:font>
        <a:schemeClr val="lt1"/>
      </a:tcTxStyle>
      <a:tcStyle>
        <a:tcBdr/>
        <a:fill>
          <a:solidFill>
            <a:schemeClr val="dk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865C437F-C4BA-45B1-8794-9A70868C0B60}" styleName="Table_3">
    <a:wholeTbl>
      <a:tcTxStyle b="off" i="off">
        <a:font>
          <a:latin typeface="Trebuchet MS"/>
          <a:ea typeface="Trebuchet MS"/>
          <a:cs typeface="Trebuchet MS"/>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chemeClr val="accent4"/>
              </a:solidFill>
              <a:prstDash val="solid"/>
              <a:round/>
              <a:headEnd type="none" w="sm" len="sm"/>
              <a:tailEnd type="none" w="sm" len="sm"/>
            </a:ln>
          </a:insideV>
        </a:tcBdr>
        <a:fill>
          <a:solidFill>
            <a:srgbClr val="FFFFFF">
              <a:alpha val="0"/>
            </a:srgbClr>
          </a:solidFill>
        </a:fill>
      </a:tcStyle>
    </a:wholeTbl>
    <a:band1H>
      <a:tcTxStyle/>
      <a:tcStyle>
        <a:tcBdr/>
        <a:fill>
          <a:solidFill>
            <a:schemeClr val="accent4">
              <a:alpha val="40000"/>
            </a:schemeClr>
          </a:solidFill>
        </a:fill>
      </a:tcStyle>
    </a:band1H>
    <a:band2H>
      <a:tcTxStyle/>
      <a:tcStyle>
        <a:tcBdr/>
      </a:tcStyle>
    </a:band2H>
    <a:band1V>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fill>
          <a:solidFill>
            <a:schemeClr val="accent4">
              <a:alpha val="40000"/>
            </a:schemeClr>
          </a:solidFill>
        </a:fill>
      </a:tcStyle>
    </a:band1V>
    <a:band2V>
      <a:tcTxStyle/>
      <a:tcStyle>
        <a:tcBdr/>
      </a:tcStyle>
    </a:band2V>
    <a:la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4"/>
          </a:solidFill>
        </a:fill>
      </a:tcStyle>
    </a:firstRow>
    <a:neCell>
      <a:tcTxStyle/>
      <a:tcStyle>
        <a:tcBdr/>
      </a:tcStyle>
    </a:neCell>
    <a:nwCell>
      <a:tcTxStyle/>
      <a:tcStyle>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63" Type="http://customschemas.google.com/relationships/presentationmetadata" Target="metadata"/><Relationship Id="rId68"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6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616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838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34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5489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85361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29343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9139147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72905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92294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61318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997230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54240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157"/>
        <p:cNvGrpSpPr/>
        <p:nvPr/>
      </p:nvGrpSpPr>
      <p:grpSpPr>
        <a:xfrm>
          <a:off x="0" y="0"/>
          <a:ext cx="0" cy="0"/>
          <a:chOff x="0" y="0"/>
          <a:chExt cx="0" cy="0"/>
        </a:xfrm>
      </p:grpSpPr>
      <p:sp>
        <p:nvSpPr>
          <p:cNvPr id="158" name="Google Shape;158;p4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4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0" name="Google Shape;160;p4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2126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E50F-391E-E70E-9AB7-1FDB68DE3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298DA0-15A2-0D76-A63F-06E545333E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8D3305-B6B3-E24C-0D8F-162EC28DD2E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C1935E7-2DEC-8348-0147-5CEC2DE29E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3D8447-DA2F-6ECD-0B69-665B9BAE4D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2148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16356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6E54-933D-DAD8-5B99-541DCE61C4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60F34C-0418-C0AB-4A2F-AACA5B1BC9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A1062D-7839-B68F-23CE-D981E8486B2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2AFFE80-8DD0-C9D1-9C3C-268FD9DAC6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9B1493-BE00-8B1C-AFCE-D7CD89C3F0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1610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963E-D176-8DF4-467D-4D2EFBEEEC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74A8C1-4D03-E719-30D3-F29D4DBC46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E5478D-F59A-D612-AFAC-5E33DE15AC1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0766B5F-905D-1CAD-5765-E0DD7B378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859BE-7C31-B3CE-5CFA-59778D720E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4543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9414-8954-972E-419E-6F6E8C06A6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8C399D-2D48-4163-641C-F7608ADBC5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2940D3-DAF7-A73E-0DB2-B1ED1E20DD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ADA2F1-21E8-AA42-B995-1197736A0BC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3B1BFA9-CEDB-4373-7752-D90CD607AF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C5688-6FE6-A0CB-399B-F5602E1E91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2061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2EA-5C61-C0B2-A66A-DA8CBA0A15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86E2CA-A871-53D3-E93F-2DE287FE69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748091-5352-000C-E97E-74B250AA6B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0624080-5F34-FC49-8AB1-72A8894B5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700F2B-0393-7383-D18C-74F029B53B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3AE31B-9D9D-2AFC-447A-3B72BE3FDD2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71E06D54-DA41-6CE9-8A16-C52CCC8108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B78638-02AB-705D-EEF6-535F971B28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052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27EF-ED5D-B84C-38EC-13D7FBB469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617770-41C2-E7D1-0202-DC340F4AE7D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83AFACFC-E71D-D625-AF09-1CCE8EB9D0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1CEBCC-A84D-A6BD-AD87-6A05B9D748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5888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9B5095-7062-478C-D239-B5417BFCF7F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0C833E56-5BBE-E809-EFCA-EC2D4ECDCB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A456C8-AF98-8859-088A-E734F2B838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3589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F59D-9F7E-5F21-771B-47572EB3A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23B015-745E-B67D-2FBB-A3BE7BB409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6E368B-D448-534B-6680-DAE35F38EE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ABA56-80A6-2E50-2AD5-8C0F86647A6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FF2F681-ACE5-9B96-C2EC-A2B9E97B82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95AD90-4B54-01AF-147A-80D69DD017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4631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0889-CACC-D56C-8A0E-0EF42F57B1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571967-5EBE-7E47-A77C-B72EFF20D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080E1A-64DA-742D-248F-2953573B4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A356A-1CAD-676E-7442-C1309D93275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ED1DA5A-C308-6AF8-AF9D-6FB0D0188C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80025-DAEA-8DBE-307D-0DF3D355BD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274266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EE2D-8690-2E01-9502-C507E8F0F3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E7468A-D0E6-83BD-033E-90889F12B2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245B60-CA28-50CD-53FF-EAB9D6AA02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7C5A6B5-50FF-0456-4CFB-549B324D90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EA656-A463-296D-16BF-DC9D9B6F59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755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BB0F3E-00C7-FD11-EA2E-F46D2C8CCC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0D3F60-2E12-041B-1C71-3A5791DBD7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E44310-C002-F90C-2301-2977AB9031A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44125B7-7189-B211-9A6D-EC17978C7F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08B34-3461-A871-D062-7546408E5C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389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0189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0565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3863938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7804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86267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76313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39128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1765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91F9E-FD67-A734-C169-C9A4C07DA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583F19-25F1-EF25-1DE5-90B6707A9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A678B-6F08-94FC-10CF-19E2909B1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65F1B469-6287-D590-7329-B875D9A63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4CF263-6BF4-E0AB-13BC-2C0635E33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041838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drive/folders/1QG6YiYeRjwq5gI5sVYfnBZ_OzUp-ov2L?usp=sharing"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implified_molecular-input_line-entry_system"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hyperlink" Target="https://paperswithcode.com/method/mpnn" TargetMode="External"/><Relationship Id="rId5" Type="http://schemas.openxmlformats.org/officeDocument/2006/relationships/hyperlink" Target="http://&#160;https:/towardsdatascience.com/introduction-to-message-passing-neural-networks-e670dc103a87" TargetMode="External"/><Relationship Id="rId4" Type="http://schemas.openxmlformats.org/officeDocument/2006/relationships/hyperlink" Target="https://aiche.onlinelibrary.wiley.com/doi/10.1002/aic.1746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0.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277"/>
        <p:cNvGrpSpPr/>
        <p:nvPr/>
      </p:nvGrpSpPr>
      <p:grpSpPr>
        <a:xfrm>
          <a:off x="0" y="0"/>
          <a:ext cx="0" cy="0"/>
          <a:chOff x="0" y="0"/>
          <a:chExt cx="0" cy="0"/>
        </a:xfrm>
      </p:grpSpPr>
      <p:sp>
        <p:nvSpPr>
          <p:cNvPr id="278" name="Google Shape;278;p1"/>
          <p:cNvSpPr txBox="1">
            <a:spLocks noGrp="1"/>
          </p:cNvSpPr>
          <p:nvPr>
            <p:ph type="ctrTitle"/>
          </p:nvPr>
        </p:nvSpPr>
        <p:spPr>
          <a:xfrm>
            <a:off x="222379" y="265781"/>
            <a:ext cx="11747241" cy="151488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Algerian"/>
              <a:buNone/>
            </a:pPr>
            <a:r>
              <a:rPr lang="en-US" sz="4400">
                <a:solidFill>
                  <a:schemeClr val="bg1"/>
                </a:solidFill>
                <a:latin typeface="Algerian"/>
              </a:rPr>
              <a:t>Implementation of Gnn for property prediction using molecular structure</a:t>
            </a:r>
          </a:p>
        </p:txBody>
      </p:sp>
      <p:sp>
        <p:nvSpPr>
          <p:cNvPr id="279" name="Google Shape;279;p1"/>
          <p:cNvSpPr txBox="1"/>
          <p:nvPr/>
        </p:nvSpPr>
        <p:spPr>
          <a:xfrm>
            <a:off x="147484" y="2244374"/>
            <a:ext cx="7723716" cy="330163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FFFFFF"/>
              </a:buClr>
              <a:buSzPts val="2000"/>
              <a:buFont typeface="Algerian"/>
              <a:buNone/>
            </a:pPr>
            <a:r>
              <a:rPr lang="en-US" sz="2000" b="0" i="1" u="sng" strike="noStrike" cap="none">
                <a:solidFill>
                  <a:srgbClr val="FFFFFF"/>
                </a:solidFill>
                <a:latin typeface="Algerian"/>
                <a:ea typeface="Algerian"/>
                <a:cs typeface="Algerian"/>
                <a:sym typeface="Algerian"/>
              </a:rPr>
              <a:t>BY</a:t>
            </a:r>
            <a:endParaRPr/>
          </a:p>
          <a:p>
            <a:pPr marL="0" marR="0" lvl="0" indent="0" algn="ctr" rtl="0">
              <a:lnSpc>
                <a:spcPct val="90000"/>
              </a:lnSpc>
              <a:spcBef>
                <a:spcPts val="0"/>
              </a:spcBef>
              <a:spcAft>
                <a:spcPts val="0"/>
              </a:spcAft>
              <a:buClr>
                <a:schemeClr val="lt1"/>
              </a:buClr>
              <a:buSzPts val="2000"/>
              <a:buFont typeface="Century Gothic"/>
              <a:buNone/>
            </a:pPr>
            <a:endParaRPr sz="2000" b="0" i="1" u="sng" strike="noStrike" cap="none">
              <a:solidFill>
                <a:srgbClr val="FFFFFF"/>
              </a:solidFill>
              <a:latin typeface="Algerian"/>
              <a:ea typeface="Algerian"/>
              <a:cs typeface="Algerian"/>
              <a:sym typeface="Algerian"/>
            </a:endParaRPr>
          </a:p>
          <a:p>
            <a:pPr marL="0" marR="0" lvl="0" indent="0" algn="ctr" rtl="0">
              <a:lnSpc>
                <a:spcPct val="90000"/>
              </a:lnSpc>
              <a:spcBef>
                <a:spcPts val="0"/>
              </a:spcBef>
              <a:spcAft>
                <a:spcPts val="0"/>
              </a:spcAft>
              <a:buClr>
                <a:schemeClr val="lt1"/>
              </a:buClr>
              <a:buSzPts val="2000"/>
              <a:buFont typeface="Century Gothic"/>
              <a:buNone/>
            </a:pPr>
            <a:endParaRPr sz="2000" b="0" i="1" u="sng" strike="noStrike" cap="none">
              <a:solidFill>
                <a:srgbClr val="FFFFFF"/>
              </a:solidFill>
              <a:latin typeface="Algerian"/>
              <a:ea typeface="Algerian"/>
              <a:cs typeface="Algerian"/>
              <a:sym typeface="Algerian"/>
            </a:endParaRPr>
          </a:p>
          <a:p>
            <a:pPr marL="0" marR="0" lvl="0" indent="0" algn="ctr" rtl="0">
              <a:lnSpc>
                <a:spcPct val="90000"/>
              </a:lnSpc>
              <a:spcBef>
                <a:spcPts val="0"/>
              </a:spcBef>
              <a:spcAft>
                <a:spcPts val="0"/>
              </a:spcAft>
              <a:buClr>
                <a:srgbClr val="FFFFFF"/>
              </a:buClr>
              <a:buSzPts val="2000"/>
              <a:buFont typeface="Algerian"/>
              <a:buNone/>
            </a:pPr>
            <a:r>
              <a:rPr lang="en-US" sz="2000" b="0" i="1" u="sng" strike="noStrike" cap="none">
                <a:solidFill>
                  <a:srgbClr val="FFFFFF"/>
                </a:solidFill>
                <a:latin typeface="Algerian"/>
                <a:ea typeface="Algerian"/>
                <a:cs typeface="Algerian"/>
                <a:sym typeface="Algerian"/>
              </a:rPr>
              <a:t>KANAD SEN (22M1674)</a:t>
            </a:r>
            <a:endParaRPr/>
          </a:p>
          <a:p>
            <a:pPr algn="ctr">
              <a:lnSpc>
                <a:spcPct val="90000"/>
              </a:lnSpc>
              <a:buClr>
                <a:srgbClr val="FFFFFF"/>
              </a:buClr>
              <a:buSzPts val="2000"/>
            </a:pPr>
            <a:r>
              <a:rPr lang="en-US" sz="2000" i="1" u="sng">
                <a:solidFill>
                  <a:srgbClr val="FFFFFF"/>
                </a:solidFill>
                <a:latin typeface="Algerian"/>
                <a:ea typeface="Algerian"/>
                <a:cs typeface="Algerian"/>
                <a:sym typeface="Algerian"/>
              </a:rPr>
              <a:t>ABHISHEK RAJ </a:t>
            </a:r>
            <a:r>
              <a:rPr lang="en-US" sz="2000" b="0" i="1" u="sng" strike="noStrike" cap="none">
                <a:solidFill>
                  <a:srgbClr val="FFFFFF"/>
                </a:solidFill>
                <a:latin typeface="Algerian"/>
                <a:ea typeface="Algerian"/>
                <a:cs typeface="Algerian"/>
                <a:sym typeface="Algerian"/>
              </a:rPr>
              <a:t>(</a:t>
            </a:r>
            <a:r>
              <a:rPr lang="en-US" sz="2000" i="1" u="sng">
                <a:solidFill>
                  <a:srgbClr val="FFFFFF"/>
                </a:solidFill>
                <a:latin typeface="Algerian"/>
                <a:ea typeface="Algerian"/>
                <a:cs typeface="Algerian"/>
                <a:sym typeface="Algerian"/>
              </a:rPr>
              <a:t>22M1677</a:t>
            </a:r>
            <a:r>
              <a:rPr lang="en-US" sz="2000" b="0" i="1" u="sng" strike="noStrike" cap="none">
                <a:solidFill>
                  <a:srgbClr val="FFFFFF"/>
                </a:solidFill>
                <a:latin typeface="Algerian"/>
                <a:ea typeface="Algerian"/>
                <a:cs typeface="Algerian"/>
                <a:sym typeface="Algerian"/>
              </a:rPr>
              <a:t>)</a:t>
            </a:r>
            <a:endParaRPr/>
          </a:p>
          <a:p>
            <a:pPr marL="0" marR="0" lvl="0" indent="0" algn="ctr" rtl="0">
              <a:lnSpc>
                <a:spcPct val="90000"/>
              </a:lnSpc>
              <a:spcBef>
                <a:spcPts val="0"/>
              </a:spcBef>
              <a:spcAft>
                <a:spcPts val="0"/>
              </a:spcAft>
              <a:buClr>
                <a:schemeClr val="lt1"/>
              </a:buClr>
              <a:buSzPts val="2000"/>
              <a:buFont typeface="Century Gothic"/>
              <a:buNone/>
            </a:pPr>
            <a:endParaRPr sz="2000" b="0" i="1" u="sng" strike="noStrike" cap="none">
              <a:solidFill>
                <a:srgbClr val="FFFFFF"/>
              </a:solidFill>
              <a:latin typeface="Algerian"/>
              <a:ea typeface="Algerian"/>
              <a:cs typeface="Algerian"/>
              <a:sym typeface="Algerian"/>
            </a:endParaRPr>
          </a:p>
          <a:p>
            <a:pPr marL="0" marR="0" lvl="0" indent="0" algn="ctr" rtl="0">
              <a:lnSpc>
                <a:spcPct val="90000"/>
              </a:lnSpc>
              <a:spcBef>
                <a:spcPts val="0"/>
              </a:spcBef>
              <a:spcAft>
                <a:spcPts val="0"/>
              </a:spcAft>
              <a:buClr>
                <a:schemeClr val="lt1"/>
              </a:buClr>
              <a:buSzPts val="2000"/>
              <a:buFont typeface="Century Gothic"/>
              <a:buNone/>
            </a:pPr>
            <a:endParaRPr sz="2000" b="0" i="1" u="sng" strike="noStrike" cap="none">
              <a:solidFill>
                <a:srgbClr val="FFFFFF"/>
              </a:solidFill>
              <a:latin typeface="Algerian"/>
              <a:ea typeface="Algerian"/>
              <a:cs typeface="Algerian"/>
              <a:sym typeface="Algerian"/>
            </a:endParaRPr>
          </a:p>
          <a:p>
            <a:pPr algn="ctr">
              <a:lnSpc>
                <a:spcPct val="90000"/>
              </a:lnSpc>
              <a:buClr>
                <a:srgbClr val="FFFFFF"/>
              </a:buClr>
              <a:buSzPts val="2000"/>
            </a:pPr>
            <a:r>
              <a:rPr lang="en-US" sz="2000" b="0" i="1" u="sng" strike="noStrike" cap="none">
                <a:solidFill>
                  <a:srgbClr val="FFFFFF"/>
                </a:solidFill>
                <a:latin typeface="Algerian"/>
                <a:ea typeface="Algerian"/>
                <a:cs typeface="Algerian"/>
                <a:sym typeface="Algerian"/>
              </a:rPr>
              <a:t>GUIDED BY:</a:t>
            </a:r>
            <a:r>
              <a:rPr lang="en-US" sz="2000" i="1" u="sng">
                <a:solidFill>
                  <a:srgbClr val="FFFFFF"/>
                </a:solidFill>
                <a:latin typeface="Algerian"/>
                <a:ea typeface="Algerian"/>
                <a:cs typeface="Algerian"/>
                <a:sym typeface="Algerian"/>
              </a:rPr>
              <a:t> </a:t>
            </a:r>
            <a:r>
              <a:rPr lang="en-US" sz="2000" b="0" i="1" u="sng" strike="noStrike" cap="none">
                <a:solidFill>
                  <a:srgbClr val="FFFFFF"/>
                </a:solidFill>
                <a:latin typeface="Algerian"/>
                <a:ea typeface="Algerian"/>
                <a:cs typeface="Algerian"/>
                <a:sym typeface="Algerian"/>
              </a:rPr>
              <a:t> PROF.</a:t>
            </a:r>
            <a:r>
              <a:rPr lang="en-US" sz="2000" i="1" u="sng">
                <a:solidFill>
                  <a:srgbClr val="FFFFFF"/>
                </a:solidFill>
                <a:latin typeface="Algerian"/>
                <a:ea typeface="Algerian"/>
                <a:cs typeface="Algerian"/>
                <a:sym typeface="Algerian"/>
              </a:rPr>
              <a:t> </a:t>
            </a:r>
            <a:r>
              <a:rPr lang="en-US" sz="2000" b="0" i="1" u="sng" strike="noStrike" cap="none">
                <a:solidFill>
                  <a:srgbClr val="FFFFFF"/>
                </a:solidFill>
                <a:latin typeface="Algerian"/>
                <a:ea typeface="Algerian"/>
                <a:cs typeface="Algerian"/>
                <a:sym typeface="Algerian"/>
              </a:rPr>
              <a:t> </a:t>
            </a:r>
            <a:r>
              <a:rPr lang="en-US" sz="2000" i="1" u="sng">
                <a:solidFill>
                  <a:srgbClr val="FFFFFF"/>
                </a:solidFill>
                <a:latin typeface="Algerian"/>
                <a:ea typeface="Algerian"/>
                <a:cs typeface="Algerian"/>
                <a:sym typeface="Algerian"/>
              </a:rPr>
              <a:t>ALANKAR </a:t>
            </a:r>
            <a:r>
              <a:rPr lang="en-US" sz="2000" i="1" u="sng" err="1">
                <a:solidFill>
                  <a:srgbClr val="FFFFFF"/>
                </a:solidFill>
                <a:latin typeface="Algerian"/>
                <a:ea typeface="Algerian"/>
                <a:cs typeface="Algerian"/>
                <a:sym typeface="Algerian"/>
              </a:rPr>
              <a:t>ALANKAR</a:t>
            </a:r>
            <a:endParaRPr/>
          </a:p>
          <a:p>
            <a:pPr marL="0" marR="0" lvl="0" indent="0" algn="ctr" rtl="0">
              <a:lnSpc>
                <a:spcPct val="90000"/>
              </a:lnSpc>
              <a:spcBef>
                <a:spcPts val="0"/>
              </a:spcBef>
              <a:spcAft>
                <a:spcPts val="0"/>
              </a:spcAft>
              <a:buClr>
                <a:schemeClr val="lt1"/>
              </a:buClr>
              <a:buSzPts val="2000"/>
              <a:buFont typeface="Century Gothic"/>
              <a:buNone/>
            </a:pPr>
            <a:endParaRPr sz="2000" b="0" i="1" u="sng" strike="noStrike" cap="none">
              <a:solidFill>
                <a:srgbClr val="FFFFFF"/>
              </a:solidFill>
              <a:latin typeface="Algerian"/>
              <a:ea typeface="Algerian"/>
              <a:cs typeface="Algerian"/>
              <a:sym typeface="Algerian"/>
            </a:endParaRPr>
          </a:p>
          <a:p>
            <a:pPr marL="0" marR="0" lvl="0" indent="0" algn="ctr" rtl="0">
              <a:lnSpc>
                <a:spcPct val="90000"/>
              </a:lnSpc>
              <a:spcBef>
                <a:spcPts val="0"/>
              </a:spcBef>
              <a:spcAft>
                <a:spcPts val="0"/>
              </a:spcAft>
              <a:buClr>
                <a:schemeClr val="lt1"/>
              </a:buClr>
              <a:buSzPts val="2000"/>
              <a:buFont typeface="Century Gothic"/>
              <a:buNone/>
            </a:pPr>
            <a:endParaRPr sz="2000" b="0" i="1" u="sng" strike="noStrike" cap="none">
              <a:solidFill>
                <a:srgbClr val="FFFFFF"/>
              </a:solidFill>
              <a:latin typeface="Algerian"/>
              <a:ea typeface="Algerian"/>
              <a:cs typeface="Algerian"/>
              <a:sym typeface="Algerian"/>
            </a:endParaRPr>
          </a:p>
          <a:p>
            <a:pPr marL="0" marR="0" lvl="0" indent="0" algn="ctr" rtl="0">
              <a:lnSpc>
                <a:spcPct val="90000"/>
              </a:lnSpc>
              <a:spcBef>
                <a:spcPts val="0"/>
              </a:spcBef>
              <a:spcAft>
                <a:spcPts val="0"/>
              </a:spcAft>
              <a:buClr>
                <a:srgbClr val="FFFFFF"/>
              </a:buClr>
              <a:buSzPts val="2000"/>
              <a:buFont typeface="Algerian"/>
              <a:buNone/>
            </a:pPr>
            <a:r>
              <a:rPr lang="en-US" sz="2000" b="0" i="1" u="sng" strike="noStrike" cap="none">
                <a:solidFill>
                  <a:srgbClr val="FFFFFF"/>
                </a:solidFill>
                <a:latin typeface="Algerian"/>
                <a:ea typeface="Algerian"/>
                <a:cs typeface="Algerian"/>
                <a:sym typeface="Algerian"/>
              </a:rPr>
              <a:t>DEPARTMENT OF MECHANICAL ENGINEERING , IIT BOMBAY</a:t>
            </a:r>
            <a:endParaRPr sz="2000" b="0" i="1" u="sng" strike="noStrike" cap="none">
              <a:solidFill>
                <a:srgbClr val="FFFFFF"/>
              </a:solidFill>
              <a:latin typeface="Algerian"/>
              <a:ea typeface="Algerian"/>
              <a:cs typeface="Algerian"/>
              <a:sym typeface="Algerian"/>
            </a:endParaRPr>
          </a:p>
        </p:txBody>
      </p:sp>
      <p:sp>
        <p:nvSpPr>
          <p:cNvPr id="280" name="Google Shape;280;p1"/>
          <p:cNvSpPr txBox="1"/>
          <p:nvPr/>
        </p:nvSpPr>
        <p:spPr>
          <a:xfrm>
            <a:off x="1069911" y="6363678"/>
            <a:ext cx="11122089" cy="323125"/>
          </a:xfrm>
          <a:prstGeom prst="rect">
            <a:avLst/>
          </a:prstGeom>
          <a:noFill/>
          <a:ln>
            <a:noFill/>
          </a:ln>
        </p:spPr>
        <p:txBody>
          <a:bodyPr spcFirstLastPara="1" wrap="square" lIns="91425" tIns="45700" rIns="91425" bIns="45700" anchor="t" anchorCtr="0">
            <a:spAutoFit/>
          </a:bodyPr>
          <a:lstStyle/>
          <a:p>
            <a:endParaRPr lang="en-US" sz="1500" u="sng">
              <a:solidFill>
                <a:schemeClr val="lt1"/>
              </a:solidFill>
              <a:latin typeface="Times New Roman"/>
              <a:ea typeface="Times New Roman"/>
              <a:cs typeface="Times New Roman"/>
            </a:endParaRPr>
          </a:p>
        </p:txBody>
      </p:sp>
      <p:pic>
        <p:nvPicPr>
          <p:cNvPr id="2" name="Picture 1">
            <a:extLst>
              <a:ext uri="{FF2B5EF4-FFF2-40B4-BE49-F238E27FC236}">
                <a16:creationId xmlns:a16="http://schemas.microsoft.com/office/drawing/2014/main" id="{E9CF3993-BBEA-6087-F01B-1B8E9AD22FAF}"/>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8236820" y="2706999"/>
            <a:ext cx="2800350" cy="2730341"/>
          </a:xfrm>
          <a:prstGeom prst="rect">
            <a:avLst/>
          </a:prstGeom>
        </p:spPr>
      </p:pic>
      <p:sp>
        <p:nvSpPr>
          <p:cNvPr id="3" name="TextBox 2">
            <a:extLst>
              <a:ext uri="{FF2B5EF4-FFF2-40B4-BE49-F238E27FC236}">
                <a16:creationId xmlns:a16="http://schemas.microsoft.com/office/drawing/2014/main" id="{6C34F39A-18CE-7A88-7D73-8F35BBB2362E}"/>
              </a:ext>
            </a:extLst>
          </p:cNvPr>
          <p:cNvSpPr txBox="1"/>
          <p:nvPr/>
        </p:nvSpPr>
        <p:spPr>
          <a:xfrm>
            <a:off x="8889743" y="5671140"/>
            <a:ext cx="1494504" cy="1015663"/>
          </a:xfrm>
          <a:prstGeom prst="rect">
            <a:avLst/>
          </a:prstGeom>
          <a:noFill/>
        </p:spPr>
        <p:txBody>
          <a:bodyPr wrap="square" rtlCol="0">
            <a:spAutoFit/>
          </a:bodyPr>
          <a:lstStyle/>
          <a:p>
            <a:pPr algn="ctr"/>
            <a:r>
              <a:rPr lang="en-IN" sz="2000">
                <a:solidFill>
                  <a:schemeClr val="bg1"/>
                </a:solidFill>
                <a:latin typeface="Algerian" panose="04020705040A02060702" pitchFamily="82" charset="0"/>
              </a:rPr>
              <a:t>Me-793</a:t>
            </a:r>
          </a:p>
          <a:p>
            <a:pPr algn="ctr"/>
            <a:endParaRPr lang="en-IN" sz="2000">
              <a:solidFill>
                <a:schemeClr val="bg1"/>
              </a:solidFill>
              <a:latin typeface="Algerian" panose="04020705040A02060702" pitchFamily="82" charset="0"/>
            </a:endParaRPr>
          </a:p>
          <a:p>
            <a:pPr algn="ctr"/>
            <a:r>
              <a:rPr lang="en-IN" sz="2000">
                <a:solidFill>
                  <a:schemeClr val="bg1"/>
                </a:solidFill>
                <a:latin typeface="Algerian" panose="04020705040A02060702" pitchFamily="82" charset="0"/>
              </a:rPr>
              <a:t>TEAM 10</a:t>
            </a:r>
          </a:p>
        </p:txBody>
      </p:sp>
      <p:sp>
        <p:nvSpPr>
          <p:cNvPr id="4" name="TextBox 3">
            <a:extLst>
              <a:ext uri="{FF2B5EF4-FFF2-40B4-BE49-F238E27FC236}">
                <a16:creationId xmlns:a16="http://schemas.microsoft.com/office/drawing/2014/main" id="{97B03A9E-8196-1A89-B04C-96BDEAE0C37F}"/>
              </a:ext>
            </a:extLst>
          </p:cNvPr>
          <p:cNvSpPr txBox="1"/>
          <p:nvPr/>
        </p:nvSpPr>
        <p:spPr>
          <a:xfrm>
            <a:off x="2723535" y="5850194"/>
            <a:ext cx="2507226" cy="313932"/>
          </a:xfrm>
          <a:prstGeom prst="rect">
            <a:avLst/>
          </a:prstGeom>
          <a:noFill/>
        </p:spPr>
        <p:txBody>
          <a:bodyPr wrap="square" rtlCol="0">
            <a:spAutoFit/>
          </a:bodyPr>
          <a:lstStyle/>
          <a:p>
            <a:pPr marL="0" marR="0" lvl="0" indent="0" algn="ctr" rtl="0">
              <a:lnSpc>
                <a:spcPct val="90000"/>
              </a:lnSpc>
              <a:spcBef>
                <a:spcPts val="0"/>
              </a:spcBef>
              <a:spcAft>
                <a:spcPts val="0"/>
              </a:spcAft>
              <a:buClr>
                <a:schemeClr val="lt1"/>
              </a:buClr>
              <a:buSzPts val="2000"/>
              <a:buFont typeface="Century Gothic"/>
              <a:buNone/>
            </a:pPr>
            <a:r>
              <a:rPr lang="en-US" sz="1600" b="0" i="1" u="sng" strike="noStrike" cap="none">
                <a:solidFill>
                  <a:srgbClr val="FFFFFF"/>
                </a:solidFill>
                <a:latin typeface="Algerian"/>
                <a:ea typeface="Algerian"/>
                <a:cs typeface="Algerian"/>
                <a:sym typeface="Algerian"/>
              </a:rPr>
              <a:t>STAGE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2" name="Title 1">
            <a:extLst>
              <a:ext uri="{FF2B5EF4-FFF2-40B4-BE49-F238E27FC236}">
                <a16:creationId xmlns:a16="http://schemas.microsoft.com/office/drawing/2014/main" id="{B85871AF-7463-DDD7-64D6-831595655D67}"/>
              </a:ext>
            </a:extLst>
          </p:cNvPr>
          <p:cNvSpPr txBox="1">
            <a:spLocks/>
          </p:cNvSpPr>
          <p:nvPr/>
        </p:nvSpPr>
        <p:spPr>
          <a:xfrm>
            <a:off x="266285" y="111042"/>
            <a:ext cx="10904537" cy="6040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panose="04020705040A02060702" pitchFamily="82" charset="0"/>
                <a:cs typeface="Times New Roman" panose="02020603050405020304" pitchFamily="18" charset="0"/>
              </a:rPr>
              <a:t>CONCLUSION AND INFERENCES</a:t>
            </a:r>
          </a:p>
        </p:txBody>
      </p:sp>
      <p:sp>
        <p:nvSpPr>
          <p:cNvPr id="3" name="Google Shape;413;p19">
            <a:extLst>
              <a:ext uri="{FF2B5EF4-FFF2-40B4-BE49-F238E27FC236}">
                <a16:creationId xmlns:a16="http://schemas.microsoft.com/office/drawing/2014/main" id="{21477818-51B2-6985-BB00-2122B5649710}"/>
              </a:ext>
            </a:extLst>
          </p:cNvPr>
          <p:cNvSpPr txBox="1">
            <a:spLocks/>
          </p:cNvSpPr>
          <p:nvPr/>
        </p:nvSpPr>
        <p:spPr>
          <a:xfrm>
            <a:off x="170454" y="715101"/>
            <a:ext cx="11755261" cy="5833183"/>
          </a:xfrm>
          <a:prstGeom prst="rect">
            <a:avLst/>
          </a:prstGeom>
          <a:noFill/>
          <a:ln>
            <a:noFill/>
          </a:ln>
        </p:spPr>
        <p:txBody>
          <a:bodyPr spcFirstLastPara="1" vert="horz" wrap="square" lIns="91425" tIns="45700" rIns="91425" bIns="45700" rtlCol="0" anchor="t" anchorCtr="0">
            <a:noAutofit/>
          </a:bodyPr>
          <a:lstStyle>
            <a:lvl1pPr marL="457200" lvl="0"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2000" kern="1200" cap="all" baseline="0">
                <a:solidFill>
                  <a:schemeClr val="tx1"/>
                </a:solidFill>
                <a:effectLst/>
                <a:latin typeface="+mn-lt"/>
                <a:ea typeface="+mn-ea"/>
                <a:cs typeface="+mn-cs"/>
              </a:defRPr>
            </a:lvl1pPr>
            <a:lvl2pPr marL="914400" lvl="1"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800" kern="1200" cap="all" baseline="0">
                <a:solidFill>
                  <a:schemeClr val="tx1"/>
                </a:solidFill>
                <a:effectLst/>
                <a:latin typeface="+mn-lt"/>
                <a:ea typeface="+mn-ea"/>
                <a:cs typeface="+mn-cs"/>
              </a:defRPr>
            </a:lvl2pPr>
            <a:lvl3pPr marL="1371600" lvl="2"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600" kern="1200" cap="all" baseline="0">
                <a:solidFill>
                  <a:schemeClr val="tx1"/>
                </a:solidFill>
                <a:effectLst/>
                <a:latin typeface="+mn-lt"/>
                <a:ea typeface="+mn-ea"/>
                <a:cs typeface="+mn-cs"/>
              </a:defRPr>
            </a:lvl3pPr>
            <a:lvl4pPr marL="1828800" lvl="3"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4pPr>
            <a:lvl5pPr marL="2286000" lvl="4"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5pPr>
            <a:lvl6pPr marL="2743200" lvl="5"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6pPr>
            <a:lvl7pPr marL="3200400" lvl="6"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7pPr>
            <a:lvl8pPr marL="3657600" lvl="7"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8pPr>
            <a:lvl9pPr marL="4114800" lvl="8"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9pPr>
          </a:lstStyle>
          <a:p>
            <a:pPr marL="342900" indent="-342900" algn="just">
              <a:spcBef>
                <a:spcPts val="0"/>
              </a:spcBef>
              <a:buFont typeface="Wingdings" panose="05000000000000000000" pitchFamily="2" charset="2"/>
              <a:buChar char="Ø"/>
            </a:pPr>
            <a:r>
              <a:rPr lang="en-US" cap="none">
                <a:latin typeface="Times New Roman" panose="02020603050405020304" pitchFamily="18" charset="0"/>
                <a:cs typeface="Times New Roman" panose="02020603050405020304" pitchFamily="18" charset="0"/>
              </a:rPr>
              <a:t>From the previous iteration we have added a new Node feature called </a:t>
            </a:r>
            <a:r>
              <a:rPr lang="en-US" b="1" cap="none">
                <a:latin typeface="Times New Roman" panose="02020603050405020304" pitchFamily="18" charset="0"/>
                <a:cs typeface="Times New Roman" panose="02020603050405020304" pitchFamily="18" charset="0"/>
              </a:rPr>
              <a:t>Atomic Number</a:t>
            </a:r>
            <a:r>
              <a:rPr lang="en-US" cap="none">
                <a:latin typeface="Times New Roman" panose="02020603050405020304" pitchFamily="18" charset="0"/>
                <a:cs typeface="Times New Roman" panose="02020603050405020304" pitchFamily="18" charset="0"/>
              </a:rPr>
              <a:t>. Due to the addition of this feature we have actually seen an increase in R2 score on the </a:t>
            </a:r>
            <a:r>
              <a:rPr lang="en-US" b="1" cap="none">
                <a:latin typeface="Times New Roman" panose="02020603050405020304" pitchFamily="18" charset="0"/>
                <a:cs typeface="Times New Roman" panose="02020603050405020304" pitchFamily="18" charset="0"/>
              </a:rPr>
              <a:t>test set </a:t>
            </a:r>
            <a:r>
              <a:rPr lang="en-US" cap="none">
                <a:latin typeface="Times New Roman" panose="02020603050405020304" pitchFamily="18" charset="0"/>
                <a:cs typeface="Times New Roman" panose="02020603050405020304" pitchFamily="18" charset="0"/>
              </a:rPr>
              <a:t>by </a:t>
            </a:r>
            <a:r>
              <a:rPr lang="en-US" b="1" cap="none">
                <a:latin typeface="Times New Roman" panose="02020603050405020304" pitchFamily="18" charset="0"/>
                <a:cs typeface="Times New Roman" panose="02020603050405020304" pitchFamily="18" charset="0"/>
              </a:rPr>
              <a:t>1.68 % </a:t>
            </a:r>
            <a:r>
              <a:rPr lang="en-US" cap="none">
                <a:latin typeface="Times New Roman" panose="02020603050405020304" pitchFamily="18" charset="0"/>
                <a:cs typeface="Times New Roman" panose="02020603050405020304" pitchFamily="18" charset="0"/>
              </a:rPr>
              <a:t>from the previous set of features.</a:t>
            </a:r>
          </a:p>
          <a:p>
            <a:pPr marL="342900" indent="-342900" algn="just">
              <a:spcBef>
                <a:spcPts val="0"/>
              </a:spcBef>
              <a:buFont typeface="Wingdings" panose="05000000000000000000" pitchFamily="2" charset="2"/>
              <a:buChar char="Ø"/>
            </a:pPr>
            <a:r>
              <a:rPr lang="en-US" cap="none">
                <a:latin typeface="Times New Roman" panose="02020603050405020304" pitchFamily="18" charset="0"/>
                <a:cs typeface="Times New Roman" panose="02020603050405020304" pitchFamily="18" charset="0"/>
              </a:rPr>
              <a:t>The model which has been proposed by us works very well on the test set as seen from the results. We have managed to increase the R2 score on the test set by </a:t>
            </a:r>
            <a:r>
              <a:rPr lang="en-US" b="1" cap="none">
                <a:latin typeface="Times New Roman" panose="02020603050405020304" pitchFamily="18" charset="0"/>
                <a:cs typeface="Times New Roman" panose="02020603050405020304" pitchFamily="18" charset="0"/>
              </a:rPr>
              <a:t>10.05 % </a:t>
            </a:r>
            <a:r>
              <a:rPr lang="en-US" cap="none">
                <a:latin typeface="Times New Roman" panose="02020603050405020304" pitchFamily="18" charset="0"/>
                <a:cs typeface="Times New Roman" panose="02020603050405020304" pitchFamily="18" charset="0"/>
              </a:rPr>
              <a:t>over </a:t>
            </a:r>
            <a:r>
              <a:rPr lang="en-US" b="1" cap="none">
                <a:latin typeface="Times New Roman" panose="02020603050405020304" pitchFamily="18" charset="0"/>
                <a:cs typeface="Times New Roman" panose="02020603050405020304" pitchFamily="18" charset="0"/>
              </a:rPr>
              <a:t>single GNN model [2]. </a:t>
            </a:r>
            <a:r>
              <a:rPr lang="en-US" cap="none">
                <a:latin typeface="Times New Roman" panose="02020603050405020304" pitchFamily="18" charset="0"/>
                <a:cs typeface="Times New Roman" panose="02020603050405020304" pitchFamily="18" charset="0"/>
              </a:rPr>
              <a:t>Not only that we are also finding an improvement of </a:t>
            </a:r>
            <a:r>
              <a:rPr lang="en-US" b="1" cap="none">
                <a:latin typeface="Times New Roman" panose="02020603050405020304" pitchFamily="18" charset="0"/>
                <a:cs typeface="Times New Roman" panose="02020603050405020304" pitchFamily="18" charset="0"/>
              </a:rPr>
              <a:t>3.944 % </a:t>
            </a:r>
            <a:r>
              <a:rPr lang="en-US" cap="none">
                <a:latin typeface="Times New Roman" panose="02020603050405020304" pitchFamily="18" charset="0"/>
                <a:cs typeface="Times New Roman" panose="02020603050405020304" pitchFamily="18" charset="0"/>
              </a:rPr>
              <a:t>on the test set as compared to the ensembled model of </a:t>
            </a:r>
            <a:r>
              <a:rPr lang="en-US" b="1" cap="none">
                <a:latin typeface="Times New Roman" panose="02020603050405020304" pitchFamily="18" charset="0"/>
                <a:cs typeface="Times New Roman" panose="02020603050405020304" pitchFamily="18" charset="0"/>
              </a:rPr>
              <a:t>40 GNNs. </a:t>
            </a:r>
            <a:r>
              <a:rPr lang="en-US" cap="none">
                <a:latin typeface="Times New Roman" panose="02020603050405020304" pitchFamily="18" charset="0"/>
                <a:cs typeface="Times New Roman" panose="02020603050405020304" pitchFamily="18" charset="0"/>
              </a:rPr>
              <a:t>Thus we can say that our model is able to capture most of the variances as seen from the R2 scores.</a:t>
            </a:r>
          </a:p>
          <a:p>
            <a:pPr marL="342900" indent="-342900" algn="just">
              <a:spcBef>
                <a:spcPts val="0"/>
              </a:spcBef>
              <a:buFont typeface="Wingdings" panose="05000000000000000000" pitchFamily="2" charset="2"/>
              <a:buChar char="Ø"/>
            </a:pPr>
            <a:r>
              <a:rPr lang="en-US" cap="none">
                <a:latin typeface="Times New Roman" panose="02020603050405020304" pitchFamily="18" charset="0"/>
                <a:cs typeface="Times New Roman" panose="02020603050405020304" pitchFamily="18" charset="0"/>
              </a:rPr>
              <a:t>The R2 score found on the test set is </a:t>
            </a:r>
            <a:r>
              <a:rPr lang="en-US" b="1" cap="none">
                <a:latin typeface="Times New Roman" panose="02020603050405020304" pitchFamily="18" charset="0"/>
                <a:cs typeface="Times New Roman" panose="02020603050405020304" pitchFamily="18" charset="0"/>
              </a:rPr>
              <a:t>0.9355</a:t>
            </a:r>
            <a:r>
              <a:rPr lang="en-US" cap="none">
                <a:latin typeface="Times New Roman" panose="02020603050405020304" pitchFamily="18" charset="0"/>
                <a:cs typeface="Times New Roman" panose="02020603050405020304" pitchFamily="18" charset="0"/>
              </a:rPr>
              <a:t> and on that of train set is </a:t>
            </a:r>
            <a:r>
              <a:rPr lang="en-US" b="1" cap="none">
                <a:latin typeface="Times New Roman" panose="02020603050405020304" pitchFamily="18" charset="0"/>
                <a:cs typeface="Times New Roman" panose="02020603050405020304" pitchFamily="18" charset="0"/>
              </a:rPr>
              <a:t>0.961</a:t>
            </a:r>
            <a:r>
              <a:rPr lang="en-US" cap="none">
                <a:latin typeface="Times New Roman" panose="02020603050405020304" pitchFamily="18" charset="0"/>
                <a:cs typeface="Times New Roman" panose="02020603050405020304" pitchFamily="18" charset="0"/>
              </a:rPr>
              <a:t> . We see the values of R2 scores of test and train set close enough due to the fact that we have applied a </a:t>
            </a:r>
            <a:r>
              <a:rPr lang="en-US" b="1" cap="none">
                <a:latin typeface="Times New Roman" panose="02020603050405020304" pitchFamily="18" charset="0"/>
                <a:cs typeface="Times New Roman" panose="02020603050405020304" pitchFamily="18" charset="0"/>
              </a:rPr>
              <a:t>weight_decay </a:t>
            </a:r>
            <a:r>
              <a:rPr lang="en-US" cap="none">
                <a:latin typeface="Times New Roman" panose="02020603050405020304" pitchFamily="18" charset="0"/>
                <a:cs typeface="Times New Roman" panose="02020603050405020304" pitchFamily="18" charset="0"/>
              </a:rPr>
              <a:t>of </a:t>
            </a:r>
            <a:r>
              <a:rPr lang="en-US" b="1" cap="none">
                <a:latin typeface="Times New Roman" panose="02020603050405020304" pitchFamily="18" charset="0"/>
                <a:cs typeface="Times New Roman" panose="02020603050405020304" pitchFamily="18" charset="0"/>
              </a:rPr>
              <a:t>5e-4 </a:t>
            </a:r>
            <a:r>
              <a:rPr lang="en-US" cap="none">
                <a:latin typeface="Times New Roman" panose="02020603050405020304" pitchFamily="18" charset="0"/>
                <a:cs typeface="Times New Roman" panose="02020603050405020304" pitchFamily="18" charset="0"/>
              </a:rPr>
              <a:t>which acts as a L2 regularization parameter.</a:t>
            </a:r>
          </a:p>
          <a:p>
            <a:pPr marL="342900" indent="-342900" algn="just">
              <a:spcBef>
                <a:spcPts val="0"/>
              </a:spcBef>
              <a:buFont typeface="Wingdings" panose="05000000000000000000" pitchFamily="2" charset="2"/>
              <a:buChar char="Ø"/>
            </a:pPr>
            <a:r>
              <a:rPr lang="en-US" cap="none">
                <a:latin typeface="Times New Roman" panose="02020603050405020304" pitchFamily="18" charset="0"/>
                <a:cs typeface="Times New Roman" panose="02020603050405020304" pitchFamily="18" charset="0"/>
              </a:rPr>
              <a:t>We have kept the </a:t>
            </a:r>
            <a:r>
              <a:rPr lang="en-US" b="1" cap="none">
                <a:latin typeface="Times New Roman" panose="02020603050405020304" pitchFamily="18" charset="0"/>
                <a:cs typeface="Times New Roman" panose="02020603050405020304" pitchFamily="18" charset="0"/>
              </a:rPr>
              <a:t>dropout at 0</a:t>
            </a:r>
            <a:r>
              <a:rPr lang="en-US" cap="none">
                <a:latin typeface="Times New Roman" panose="02020603050405020304" pitchFamily="18" charset="0"/>
                <a:cs typeface="Times New Roman" panose="02020603050405020304" pitchFamily="18" charset="0"/>
              </a:rPr>
              <a:t>. This is because as we have tuned the </a:t>
            </a:r>
            <a:r>
              <a:rPr lang="en-US" b="1" cap="none">
                <a:latin typeface="Times New Roman" panose="02020603050405020304" pitchFamily="18" charset="0"/>
                <a:cs typeface="Times New Roman" panose="02020603050405020304" pitchFamily="18" charset="0"/>
              </a:rPr>
              <a:t>dropout percentage </a:t>
            </a:r>
            <a:r>
              <a:rPr lang="en-US" cap="none">
                <a:latin typeface="Times New Roman" panose="02020603050405020304" pitchFamily="18" charset="0"/>
                <a:cs typeface="Times New Roman" panose="02020603050405020304" pitchFamily="18" charset="0"/>
              </a:rPr>
              <a:t>we have found out that increase in this percentage reduces the R2 score due to the complexity of information in Graph Neural Networks.</a:t>
            </a:r>
          </a:p>
          <a:p>
            <a:pPr marL="342900" indent="-342900" algn="just">
              <a:spcBef>
                <a:spcPts val="0"/>
              </a:spcBef>
              <a:buFont typeface="Wingdings" panose="05000000000000000000" pitchFamily="2" charset="2"/>
              <a:buChar char="Ø"/>
            </a:pPr>
            <a:r>
              <a:rPr lang="en-US" cap="none">
                <a:latin typeface="Times New Roman" panose="02020603050405020304" pitchFamily="18" charset="0"/>
                <a:cs typeface="Times New Roman" panose="02020603050405020304" pitchFamily="18" charset="0"/>
              </a:rPr>
              <a:t>The model provides </a:t>
            </a:r>
            <a:r>
              <a:rPr lang="en-US" b="1" cap="none">
                <a:latin typeface="Times New Roman" panose="02020603050405020304" pitchFamily="18" charset="0"/>
                <a:cs typeface="Times New Roman" panose="02020603050405020304" pitchFamily="18" charset="0"/>
              </a:rPr>
              <a:t>best performances </a:t>
            </a:r>
            <a:r>
              <a:rPr lang="en-US" cap="none">
                <a:latin typeface="Times New Roman" panose="02020603050405020304" pitchFamily="18" charset="0"/>
                <a:cs typeface="Times New Roman" panose="02020603050405020304" pitchFamily="18" charset="0"/>
              </a:rPr>
              <a:t>if the dimension of all the layers is kept </a:t>
            </a:r>
            <a:r>
              <a:rPr lang="en-US" b="1" cap="none">
                <a:latin typeface="Times New Roman" panose="02020603050405020304" pitchFamily="18" charset="0"/>
                <a:cs typeface="Times New Roman" panose="02020603050405020304" pitchFamily="18" charset="0"/>
              </a:rPr>
              <a:t>at 128 </a:t>
            </a:r>
            <a:r>
              <a:rPr lang="en-US" cap="none">
                <a:latin typeface="Times New Roman" panose="02020603050405020304" pitchFamily="18" charset="0"/>
                <a:cs typeface="Times New Roman" panose="02020603050405020304" pitchFamily="18" charset="0"/>
              </a:rPr>
              <a:t>as we have found after tuning the hyperparameters.</a:t>
            </a:r>
          </a:p>
          <a:p>
            <a:pPr marL="342900" indent="-342900" algn="just">
              <a:spcBef>
                <a:spcPts val="0"/>
              </a:spcBef>
              <a:buFont typeface="Wingdings" panose="05000000000000000000" pitchFamily="2" charset="2"/>
              <a:buChar char="Ø"/>
            </a:pPr>
            <a:endParaRPr lang="en-US" sz="1800" cap="none">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71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3" name="Google Shape;623;p44">
            <a:extLst>
              <a:ext uri="{FF2B5EF4-FFF2-40B4-BE49-F238E27FC236}">
                <a16:creationId xmlns:a16="http://schemas.microsoft.com/office/drawing/2014/main" id="{1474ACBB-91E8-777C-1C14-0B81AF16FC3A}"/>
              </a:ext>
            </a:extLst>
          </p:cNvPr>
          <p:cNvSpPr txBox="1">
            <a:spLocks noGrp="1"/>
          </p:cNvSpPr>
          <p:nvPr>
            <p:ph type="title"/>
          </p:nvPr>
        </p:nvSpPr>
        <p:spPr>
          <a:xfrm>
            <a:off x="230860" y="92267"/>
            <a:ext cx="10509603" cy="44850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62170C"/>
              </a:buClr>
              <a:buSzPts val="3500"/>
              <a:buFont typeface="Algerian"/>
              <a:buNone/>
            </a:pPr>
            <a:r>
              <a:rPr lang="en-US" sz="2500" u="sng">
                <a:solidFill>
                  <a:srgbClr val="62170C"/>
                </a:solidFill>
                <a:latin typeface="Algerian"/>
                <a:ea typeface="Algerian"/>
                <a:cs typeface="Algerian"/>
                <a:sym typeface="Algerian"/>
              </a:rPr>
              <a:t>FUTURE PLAN</a:t>
            </a:r>
            <a:endParaRPr sz="2500"/>
          </a:p>
        </p:txBody>
      </p:sp>
      <p:sp>
        <p:nvSpPr>
          <p:cNvPr id="2" name="Google Shape;413;p19">
            <a:extLst>
              <a:ext uri="{FF2B5EF4-FFF2-40B4-BE49-F238E27FC236}">
                <a16:creationId xmlns:a16="http://schemas.microsoft.com/office/drawing/2014/main" id="{053B0EE8-0A0B-8E43-6BBF-02A79CD320F6}"/>
              </a:ext>
            </a:extLst>
          </p:cNvPr>
          <p:cNvSpPr txBox="1">
            <a:spLocks/>
          </p:cNvSpPr>
          <p:nvPr/>
        </p:nvSpPr>
        <p:spPr>
          <a:xfrm>
            <a:off x="122705" y="555151"/>
            <a:ext cx="11755261" cy="2878138"/>
          </a:xfrm>
          <a:prstGeom prst="rect">
            <a:avLst/>
          </a:prstGeom>
          <a:noFill/>
          <a:ln>
            <a:noFill/>
          </a:ln>
        </p:spPr>
        <p:txBody>
          <a:bodyPr spcFirstLastPara="1" vert="horz" wrap="square" lIns="91425" tIns="45700" rIns="91425" bIns="45700" rtlCol="0" anchor="t" anchorCtr="0">
            <a:noAutofit/>
          </a:bodyPr>
          <a:lstStyle>
            <a:lvl1pPr marL="457200" lvl="0"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2000" kern="1200" cap="all" baseline="0">
                <a:solidFill>
                  <a:schemeClr val="tx1"/>
                </a:solidFill>
                <a:effectLst/>
                <a:latin typeface="+mn-lt"/>
                <a:ea typeface="+mn-ea"/>
                <a:cs typeface="+mn-cs"/>
              </a:defRPr>
            </a:lvl1pPr>
            <a:lvl2pPr marL="914400" lvl="1"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800" kern="1200" cap="all" baseline="0">
                <a:solidFill>
                  <a:schemeClr val="tx1"/>
                </a:solidFill>
                <a:effectLst/>
                <a:latin typeface="+mn-lt"/>
                <a:ea typeface="+mn-ea"/>
                <a:cs typeface="+mn-cs"/>
              </a:defRPr>
            </a:lvl2pPr>
            <a:lvl3pPr marL="1371600" lvl="2"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600" kern="1200" cap="all" baseline="0">
                <a:solidFill>
                  <a:schemeClr val="tx1"/>
                </a:solidFill>
                <a:effectLst/>
                <a:latin typeface="+mn-lt"/>
                <a:ea typeface="+mn-ea"/>
                <a:cs typeface="+mn-cs"/>
              </a:defRPr>
            </a:lvl3pPr>
            <a:lvl4pPr marL="1828800" lvl="3"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4pPr>
            <a:lvl5pPr marL="2286000" lvl="4"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5pPr>
            <a:lvl6pPr marL="2743200" lvl="5"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6pPr>
            <a:lvl7pPr marL="3200400" lvl="6" indent="-320039"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7pPr>
            <a:lvl8pPr marL="3657600" lvl="7"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8pPr>
            <a:lvl9pPr marL="4114800" lvl="8" indent="-320040" algn="l" defTabSz="914400" rtl="0" eaLnBrk="1" latinLnBrk="0" hangingPunct="1">
              <a:lnSpc>
                <a:spcPct val="120000"/>
              </a:lnSpc>
              <a:spcBef>
                <a:spcPts val="1000"/>
              </a:spcBef>
              <a:spcAft>
                <a:spcPts val="0"/>
              </a:spcAft>
              <a:buClr>
                <a:schemeClr val="tx1"/>
              </a:buClr>
              <a:buSzPts val="1440"/>
              <a:buFont typeface="Arial" panose="020B0604020202020204" pitchFamily="34" charset="0"/>
              <a:buChar char="►"/>
              <a:defRPr sz="1400" kern="1200" cap="all" baseline="0">
                <a:solidFill>
                  <a:schemeClr val="tx1"/>
                </a:solidFill>
                <a:effectLst/>
                <a:latin typeface="+mn-lt"/>
                <a:ea typeface="+mn-ea"/>
                <a:cs typeface="+mn-cs"/>
              </a:defRPr>
            </a:lvl9pPr>
          </a:lstStyle>
          <a:p>
            <a:pPr marL="342900" indent="-342900" algn="just">
              <a:spcBef>
                <a:spcPts val="0"/>
              </a:spcBef>
              <a:buFont typeface="Wingdings" panose="05000000000000000000" pitchFamily="2" charset="2"/>
              <a:buChar char="Ø"/>
            </a:pPr>
            <a:r>
              <a:rPr lang="en-US" sz="1800" cap="none" dirty="0">
                <a:latin typeface="Times New Roman"/>
                <a:cs typeface="Times New Roman"/>
              </a:rPr>
              <a:t>Apply </a:t>
            </a:r>
            <a:r>
              <a:rPr lang="en-US" sz="1800" b="1" cap="none" dirty="0">
                <a:latin typeface="Times New Roman"/>
                <a:cs typeface="Times New Roman"/>
              </a:rPr>
              <a:t>Transfer Learning</a:t>
            </a:r>
            <a:r>
              <a:rPr lang="en-US" sz="1800" cap="none" dirty="0">
                <a:latin typeface="Times New Roman"/>
                <a:cs typeface="Times New Roman"/>
              </a:rPr>
              <a:t> on the current model and use it solve some another related regression problem like </a:t>
            </a:r>
            <a:r>
              <a:rPr lang="en-US" sz="1800" b="1" cap="none" dirty="0">
                <a:latin typeface="Times New Roman"/>
                <a:cs typeface="Times New Roman"/>
              </a:rPr>
              <a:t>Melting Point</a:t>
            </a:r>
            <a:r>
              <a:rPr lang="en-US" sz="1800" cap="none" dirty="0">
                <a:latin typeface="Times New Roman"/>
                <a:cs typeface="Times New Roman"/>
              </a:rPr>
              <a:t> using SMILES data to check the validity of the model and if this model is effective on all types of datasets without further or very few training.</a:t>
            </a:r>
          </a:p>
          <a:p>
            <a:pPr marL="342900" indent="-342900" algn="just">
              <a:spcBef>
                <a:spcPts val="0"/>
              </a:spcBef>
              <a:buFont typeface="Wingdings" panose="05000000000000000000" pitchFamily="2" charset="2"/>
              <a:buChar char="Ø"/>
            </a:pPr>
            <a:r>
              <a:rPr lang="en-US" sz="1800" cap="none" dirty="0">
                <a:latin typeface="Times New Roman"/>
                <a:cs typeface="Times New Roman"/>
              </a:rPr>
              <a:t> Create a webapp using </a:t>
            </a:r>
            <a:r>
              <a:rPr lang="en-US" sz="1800" b="1" cap="none" dirty="0">
                <a:latin typeface="Times New Roman"/>
                <a:cs typeface="Times New Roman"/>
              </a:rPr>
              <a:t>streamlit</a:t>
            </a:r>
            <a:r>
              <a:rPr lang="en-US" sz="1800" cap="none" dirty="0">
                <a:latin typeface="Times New Roman"/>
                <a:cs typeface="Times New Roman"/>
              </a:rPr>
              <a:t> such that if we give any smiles string as input it will give output of the required property. If time permits we will also allow to give an option for the user to give correct values and allow the model to train on the correct parameter.</a:t>
            </a:r>
            <a:endParaRPr lang="en-US" sz="1800" cap="none" dirty="0">
              <a:latin typeface="Tw Cen MT" panose="020B0602020104020603"/>
              <a:cs typeface="Times New Roman"/>
            </a:endParaRPr>
          </a:p>
          <a:p>
            <a:pPr marL="342900" indent="-342900" algn="just">
              <a:spcBef>
                <a:spcPts val="0"/>
              </a:spcBef>
              <a:buClr>
                <a:srgbClr val="000000"/>
              </a:buClr>
              <a:buFont typeface="Wingdings" panose="05000000000000000000" pitchFamily="2" charset="2"/>
              <a:buChar char="Ø"/>
            </a:pPr>
            <a:r>
              <a:rPr lang="en-US" sz="1800" cap="none" dirty="0">
                <a:latin typeface="Times New Roman"/>
                <a:cs typeface="Times New Roman"/>
              </a:rPr>
              <a:t>We will to try change the batch size, the size of the training set  and the test set  to check if we can get better results.</a:t>
            </a:r>
            <a:endParaRPr lang="en-US" sz="1800" cap="none" dirty="0">
              <a:latin typeface="Times New Roman" panose="02020603050405020304" pitchFamily="18" charset="0"/>
              <a:cs typeface="Times New Roman" panose="02020603050405020304" pitchFamily="18" charset="0"/>
            </a:endParaRPr>
          </a:p>
          <a:p>
            <a:pPr marL="342900" indent="-342900" algn="just">
              <a:spcBef>
                <a:spcPts val="0"/>
              </a:spcBef>
              <a:buClr>
                <a:srgbClr val="000000"/>
              </a:buClr>
              <a:buFont typeface="Wingdings" panose="05000000000000000000" pitchFamily="2" charset="2"/>
              <a:buChar char="Ø"/>
            </a:pPr>
            <a:endParaRPr lang="en-US" sz="1800" cap="none" dirty="0">
              <a:latin typeface="Times New Roman" panose="02020603050405020304" pitchFamily="18" charset="0"/>
              <a:cs typeface="Times New Roman" panose="02020603050405020304" pitchFamily="18" charset="0"/>
            </a:endParaRPr>
          </a:p>
          <a:p>
            <a:pPr marL="342900" indent="-342900" algn="just">
              <a:spcBef>
                <a:spcPts val="0"/>
              </a:spcBef>
              <a:buClr>
                <a:srgbClr val="000000"/>
              </a:buClr>
              <a:buFont typeface="Wingdings" panose="05000000000000000000" pitchFamily="2" charset="2"/>
              <a:buChar char="Ø"/>
            </a:pPr>
            <a:endParaRPr lang="en-US" sz="1800" cap="none"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6" name="Google Shape;623;p44">
            <a:extLst>
              <a:ext uri="{FF2B5EF4-FFF2-40B4-BE49-F238E27FC236}">
                <a16:creationId xmlns:a16="http://schemas.microsoft.com/office/drawing/2014/main" id="{03CC6BEE-231F-1850-21B5-29494954D946}"/>
              </a:ext>
            </a:extLst>
          </p:cNvPr>
          <p:cNvSpPr txBox="1">
            <a:spLocks/>
          </p:cNvSpPr>
          <p:nvPr/>
        </p:nvSpPr>
        <p:spPr>
          <a:xfrm>
            <a:off x="230860" y="3988222"/>
            <a:ext cx="10509603" cy="448507"/>
          </a:xfrm>
          <a:prstGeom prst="rect">
            <a:avLst/>
          </a:prstGeom>
          <a:noFill/>
          <a:ln>
            <a:noFill/>
          </a:ln>
        </p:spPr>
        <p:txBody>
          <a:bodyPr spcFirstLastPara="1" vert="horz" wrap="square" lIns="91425" tIns="45700" rIns="91425" bIns="45700" rtlCol="0" anchor="t" anchorCtr="0">
            <a:normAutofit/>
          </a:bodyPr>
          <a:lstStyle>
            <a:lvl1pPr lvl="0" algn="l" defTabSz="914400" rtl="0" eaLnBrk="1" latinLnBrk="0" hangingPunct="1">
              <a:lnSpc>
                <a:spcPct val="90000"/>
              </a:lnSpc>
              <a:spcBef>
                <a:spcPts val="0"/>
              </a:spcBef>
              <a:spcAft>
                <a:spcPts val="0"/>
              </a:spcAft>
              <a:buClr>
                <a:schemeClr val="accent1"/>
              </a:buClr>
              <a:buSzPts val="3600"/>
              <a:buFont typeface="Trebuchet MS"/>
              <a:buNone/>
              <a:defRPr sz="3600" kern="1200" cap="all" baseline="0">
                <a:solidFill>
                  <a:schemeClr val="tx1"/>
                </a:solidFill>
                <a:effectLst/>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62170C"/>
              </a:buClr>
              <a:buSzPts val="3500"/>
              <a:buFont typeface="Algerian"/>
              <a:buNone/>
            </a:pPr>
            <a:r>
              <a:rPr lang="en-US" sz="2500" u="sng">
                <a:solidFill>
                  <a:srgbClr val="62170C"/>
                </a:solidFill>
                <a:latin typeface="Algerian"/>
                <a:ea typeface="Algerian"/>
                <a:cs typeface="Algerian"/>
                <a:sym typeface="Algerian"/>
              </a:rPr>
              <a:t>Video presentation link</a:t>
            </a:r>
            <a:endParaRPr lang="en-US" sz="2500"/>
          </a:p>
        </p:txBody>
      </p:sp>
      <p:sp>
        <p:nvSpPr>
          <p:cNvPr id="7" name="TextBox 6">
            <a:extLst>
              <a:ext uri="{FF2B5EF4-FFF2-40B4-BE49-F238E27FC236}">
                <a16:creationId xmlns:a16="http://schemas.microsoft.com/office/drawing/2014/main" id="{75F3B603-5EDD-76E6-FAF3-3AF7A0931936}"/>
              </a:ext>
            </a:extLst>
          </p:cNvPr>
          <p:cNvSpPr txBox="1"/>
          <p:nvPr/>
        </p:nvSpPr>
        <p:spPr>
          <a:xfrm>
            <a:off x="518851" y="5161936"/>
            <a:ext cx="10962968" cy="400110"/>
          </a:xfrm>
          <a:prstGeom prst="rect">
            <a:avLst/>
          </a:prstGeom>
          <a:noFill/>
          <a:ln>
            <a:solidFill>
              <a:schemeClr val="tx1"/>
            </a:solidFill>
          </a:ln>
        </p:spPr>
        <p:txBody>
          <a:bodyPr wrap="square" rtlCol="0">
            <a:spAutoFit/>
          </a:bodyPr>
          <a:lstStyle/>
          <a:p>
            <a:r>
              <a:rPr lang="en-IN" sz="2000" b="1" dirty="0">
                <a:solidFill>
                  <a:schemeClr val="tx2"/>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https://drive.google.com/drive/folders/1QG6YiYeRjwq5gI5sVYfnBZ_OzUp-ov2L?usp=sharing</a:t>
            </a:r>
            <a:endParaRPr lang="en-IN" sz="20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16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8" name="Title 1">
            <a:extLst>
              <a:ext uri="{FF2B5EF4-FFF2-40B4-BE49-F238E27FC236}">
                <a16:creationId xmlns:a16="http://schemas.microsoft.com/office/drawing/2014/main" id="{DB082F88-E3AA-71C0-9A66-2B822C5F0D6A}"/>
              </a:ext>
            </a:extLst>
          </p:cNvPr>
          <p:cNvSpPr txBox="1">
            <a:spLocks/>
          </p:cNvSpPr>
          <p:nvPr/>
        </p:nvSpPr>
        <p:spPr>
          <a:xfrm>
            <a:off x="130218" y="255415"/>
            <a:ext cx="8596668" cy="523568"/>
          </a:xfrm>
          <a:prstGeom prst="rect">
            <a:avLst/>
          </a:prstGeom>
          <a:noFill/>
          <a:ln>
            <a:noFill/>
          </a:ln>
        </p:spPr>
        <p:txBody>
          <a:bodyPr spcFirstLastPara="1" vert="horz" wrap="square" lIns="91425" tIns="45700" rIns="91425" bIns="45700" rtlCol="0" anchor="t" anchorCtr="0">
            <a:normAutofit/>
          </a:bodyPr>
          <a:lstStyle>
            <a:lvl1pPr lvl="0" algn="l" defTabSz="914400" rtl="0" eaLnBrk="1" latinLnBrk="0" hangingPunct="1">
              <a:lnSpc>
                <a:spcPct val="90000"/>
              </a:lnSpc>
              <a:spcBef>
                <a:spcPts val="0"/>
              </a:spcBef>
              <a:spcAft>
                <a:spcPts val="0"/>
              </a:spcAft>
              <a:buClr>
                <a:schemeClr val="accent1"/>
              </a:buClr>
              <a:buSzPts val="3600"/>
              <a:buFont typeface="Trebuchet MS"/>
              <a:buNone/>
              <a:defRPr sz="3600" kern="1200" cap="all" baseline="0">
                <a:solidFill>
                  <a:schemeClr val="tx1"/>
                </a:solidFill>
                <a:effectLst/>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2500" u="sng">
                <a:solidFill>
                  <a:srgbClr val="62170C"/>
                </a:solidFill>
                <a:latin typeface="Algerian"/>
              </a:rPr>
              <a:t>References:</a:t>
            </a:r>
            <a:endParaRPr lang="en-US" sz="2500"/>
          </a:p>
        </p:txBody>
      </p:sp>
      <p:sp>
        <p:nvSpPr>
          <p:cNvPr id="9" name="Text Placeholder 2">
            <a:extLst>
              <a:ext uri="{FF2B5EF4-FFF2-40B4-BE49-F238E27FC236}">
                <a16:creationId xmlns:a16="http://schemas.microsoft.com/office/drawing/2014/main" id="{1B84E4F5-92D1-7733-4E97-B0BAF49154A7}"/>
              </a:ext>
            </a:extLst>
          </p:cNvPr>
          <p:cNvSpPr>
            <a:spLocks noGrp="1"/>
          </p:cNvSpPr>
          <p:nvPr>
            <p:ph type="body" idx="1"/>
          </p:nvPr>
        </p:nvSpPr>
        <p:spPr>
          <a:xfrm>
            <a:off x="51144" y="830353"/>
            <a:ext cx="12147222" cy="5501621"/>
          </a:xfrm>
        </p:spPr>
        <p:txBody>
          <a:bodyPr>
            <a:noAutofit/>
          </a:bodyPr>
          <a:lstStyle/>
          <a:p>
            <a:pPr>
              <a:lnSpc>
                <a:spcPct val="100000"/>
              </a:lnSpc>
              <a:buSzPct val="100000"/>
              <a:buFont typeface="+mj-lt"/>
              <a:buAutoNum type="arabicPeriod"/>
            </a:pPr>
            <a:r>
              <a:rPr lang="en-US" sz="1400" b="1" cap="none">
                <a:latin typeface="Times New Roman"/>
                <a:cs typeface="Times New Roman"/>
                <a:hlinkClick r:id="rId3">
                  <a:extLst>
                    <a:ext uri="{A12FA001-AC4F-418D-AE19-62706E023703}">
                      <ahyp:hlinkClr xmlns:ahyp="http://schemas.microsoft.com/office/drawing/2018/hyperlinkcolor" val="tx"/>
                    </a:ext>
                  </a:extLst>
                </a:hlinkClick>
              </a:rPr>
              <a:t>https://en.Wikipedia.Org/wiki/simplified_molecular-input_line-entry_system</a:t>
            </a:r>
            <a:endParaRPr lang="en-US" sz="1400" b="1" cap="none">
              <a:latin typeface="Times New Roman"/>
              <a:cs typeface="Times New Roman"/>
            </a:endParaRPr>
          </a:p>
          <a:p>
            <a:pPr>
              <a:lnSpc>
                <a:spcPct val="100000"/>
              </a:lnSpc>
              <a:buClr>
                <a:srgbClr val="000000"/>
              </a:buClr>
              <a:buSzPct val="100000"/>
              <a:buFont typeface="+mj-lt"/>
              <a:buAutoNum type="arabicPeriod"/>
            </a:pPr>
            <a:r>
              <a:rPr lang="en-US" sz="1400" b="1" cap="none">
                <a:latin typeface="Times New Roman"/>
                <a:ea typeface="+mn-lt"/>
                <a:cs typeface="Times New Roman"/>
                <a:hlinkClick r:id="" action="ppaction://noaction">
                  <a:extLst>
                    <a:ext uri="{A12FA001-AC4F-418D-AE19-62706E023703}">
                      <ahyp:hlinkClr xmlns:ahyp="http://schemas.microsoft.com/office/drawing/2018/hyperlinkcolor" val="tx"/>
                    </a:ext>
                  </a:extLst>
                </a:hlinkClick>
              </a:rPr>
              <a:t>https://arxiv.org/abs/2208.04852</a:t>
            </a:r>
            <a:r>
              <a:rPr lang="en-US" sz="1400" b="1" cap="none">
                <a:latin typeface="Times New Roman"/>
                <a:ea typeface="+mn-lt"/>
                <a:cs typeface="Times New Roman"/>
              </a:rPr>
              <a:t>  </a:t>
            </a:r>
            <a:r>
              <a:rPr lang="en-US" sz="1400" b="1" cap="none">
                <a:latin typeface="Times New Roman"/>
                <a:cs typeface="Times New Roman"/>
              </a:rPr>
              <a:t>Graph neural networks for the prediction of molecular structure-property relationships.</a:t>
            </a:r>
            <a:endParaRPr lang="en-US" sz="1400" b="1" cap="none">
              <a:latin typeface="Times New Roman"/>
              <a:ea typeface="+mn-lt"/>
              <a:cs typeface="Times New Roman"/>
            </a:endParaRPr>
          </a:p>
          <a:p>
            <a:pPr>
              <a:lnSpc>
                <a:spcPct val="100000"/>
              </a:lnSpc>
              <a:buClr>
                <a:srgbClr val="000000"/>
              </a:buClr>
              <a:buSzPct val="100000"/>
              <a:buFont typeface="+mj-lt"/>
              <a:buAutoNum type="arabicPeriod"/>
            </a:pPr>
            <a:r>
              <a:rPr lang="en-US" sz="1400" b="1" cap="none">
                <a:solidFill>
                  <a:schemeClr val="tx1">
                    <a:lumMod val="95000"/>
                    <a:lumOff val="5000"/>
                  </a:schemeClr>
                </a:solidFill>
                <a:latin typeface="Times New Roman"/>
                <a:cs typeface="Times New Roman"/>
                <a:hlinkClick r:id="rId4">
                  <a:extLst>
                    <a:ext uri="{A12FA001-AC4F-418D-AE19-62706E023703}">
                      <ahyp:hlinkClr xmlns:ahyp="http://schemas.microsoft.com/office/drawing/2018/hyperlinkcolor" val="tx"/>
                    </a:ext>
                  </a:extLst>
                </a:hlinkClick>
              </a:rPr>
              <a:t>Next generation pure component property estimation models: with and without machine learning techniques</a:t>
            </a:r>
            <a:endParaRPr lang="en-US" sz="1400" b="1" cap="none">
              <a:solidFill>
                <a:schemeClr val="tx1">
                  <a:lumMod val="95000"/>
                  <a:lumOff val="5000"/>
                </a:schemeClr>
              </a:solidFill>
              <a:latin typeface="Times New Roman"/>
              <a:ea typeface="+mn-lt"/>
              <a:cs typeface="Times New Roman"/>
              <a:hlinkClick r:id="rId4">
                <a:extLst>
                  <a:ext uri="{A12FA001-AC4F-418D-AE19-62706E023703}">
                    <ahyp:hlinkClr xmlns:ahyp="http://schemas.microsoft.com/office/drawing/2018/hyperlinkcolor" val="tx"/>
                  </a:ext>
                </a:extLst>
              </a:hlinkClick>
            </a:endParaRPr>
          </a:p>
          <a:p>
            <a:pPr>
              <a:lnSpc>
                <a:spcPct val="100000"/>
              </a:lnSpc>
              <a:buClr>
                <a:srgbClr val="000000"/>
              </a:buClr>
              <a:buSzPct val="100000"/>
              <a:buFont typeface="+mj-lt"/>
              <a:buAutoNum type="arabicPeriod"/>
            </a:pPr>
            <a:r>
              <a:rPr lang="en-US" sz="1400" b="1" cap="none">
                <a:latin typeface="Times New Roman"/>
                <a:ea typeface="+mn-lt"/>
                <a:cs typeface="Times New Roman"/>
              </a:rPr>
              <a:t>Yann </a:t>
            </a:r>
            <a:r>
              <a:rPr lang="en-US" sz="1400" b="1" cap="none" err="1">
                <a:latin typeface="Times New Roman"/>
                <a:ea typeface="+mn-lt"/>
                <a:cs typeface="Times New Roman"/>
              </a:rPr>
              <a:t>LeCun</a:t>
            </a:r>
            <a:r>
              <a:rPr lang="en-US" sz="1400" b="1" cap="none">
                <a:latin typeface="Times New Roman"/>
                <a:ea typeface="+mn-lt"/>
                <a:cs typeface="Times New Roman"/>
              </a:rPr>
              <a:t>, Yoshua </a:t>
            </a:r>
            <a:r>
              <a:rPr lang="en-US" sz="1400" b="1" cap="none" err="1">
                <a:latin typeface="Times New Roman"/>
                <a:ea typeface="+mn-lt"/>
                <a:cs typeface="Times New Roman"/>
              </a:rPr>
              <a:t>Bengio</a:t>
            </a:r>
            <a:r>
              <a:rPr lang="en-US" sz="1400" b="1" cap="none">
                <a:latin typeface="Times New Roman"/>
                <a:ea typeface="+mn-lt"/>
                <a:cs typeface="Times New Roman"/>
              </a:rPr>
              <a:t>, and </a:t>
            </a:r>
            <a:r>
              <a:rPr lang="en-US" sz="1400" b="1" cap="none" err="1">
                <a:latin typeface="Times New Roman"/>
                <a:ea typeface="+mn-lt"/>
                <a:cs typeface="Times New Roman"/>
              </a:rPr>
              <a:t>Georey</a:t>
            </a:r>
            <a:r>
              <a:rPr lang="en-US" sz="1400" b="1" cap="none">
                <a:latin typeface="Times New Roman"/>
                <a:ea typeface="+mn-lt"/>
                <a:cs typeface="Times New Roman"/>
              </a:rPr>
              <a:t> Hinton. Deep learning. Nature, 521(7553):436{444, 2015.</a:t>
            </a:r>
            <a:endParaRPr lang="en-US" sz="1400" b="1" cap="none">
              <a:latin typeface="Times New Roman"/>
              <a:cs typeface="Times New Roman"/>
            </a:endParaRPr>
          </a:p>
          <a:p>
            <a:pPr>
              <a:lnSpc>
                <a:spcPct val="100000"/>
              </a:lnSpc>
              <a:buClr>
                <a:srgbClr val="000000"/>
              </a:buClr>
              <a:buSzPct val="100000"/>
              <a:buFont typeface="+mj-lt"/>
              <a:buAutoNum type="arabicPeriod"/>
            </a:pPr>
            <a:r>
              <a:rPr lang="en-US" sz="1400" b="1" cap="none">
                <a:latin typeface="Times New Roman"/>
                <a:ea typeface="+mn-lt"/>
                <a:cs typeface="Times New Roman"/>
              </a:rPr>
              <a:t>Shuo Zhang, Yang Liu, and Lei Xie. Molecular mechanics-driven graph neural network with multiplex graph for molecular structures. </a:t>
            </a:r>
            <a:r>
              <a:rPr lang="en-US" sz="1400" b="1" cap="none" err="1">
                <a:latin typeface="Times New Roman"/>
                <a:ea typeface="+mn-lt"/>
                <a:cs typeface="Times New Roman"/>
              </a:rPr>
              <a:t>arXiv</a:t>
            </a:r>
            <a:r>
              <a:rPr lang="en-US" sz="1400" b="1" cap="none">
                <a:latin typeface="Times New Roman"/>
                <a:ea typeface="+mn-lt"/>
                <a:cs typeface="Times New Roman"/>
              </a:rPr>
              <a:t> preprint arXiv:2011.07457, 2020.</a:t>
            </a:r>
          </a:p>
          <a:p>
            <a:pPr>
              <a:lnSpc>
                <a:spcPct val="100000"/>
              </a:lnSpc>
              <a:buClr>
                <a:srgbClr val="000000"/>
              </a:buClr>
              <a:buSzPct val="100000"/>
              <a:buFont typeface="+mj-lt"/>
              <a:buAutoNum type="arabicPeriod"/>
            </a:pPr>
            <a:r>
              <a:rPr lang="en-US" sz="1400" b="1" cap="none" err="1">
                <a:latin typeface="Times New Roman"/>
                <a:ea typeface="+mn-lt"/>
                <a:cs typeface="Times New Roman"/>
              </a:rPr>
              <a:t>Zonghan</a:t>
            </a:r>
            <a:r>
              <a:rPr lang="en-US" sz="1400" b="1" cap="none">
                <a:latin typeface="Times New Roman"/>
                <a:ea typeface="+mn-lt"/>
                <a:cs typeface="Times New Roman"/>
              </a:rPr>
              <a:t> Wu, </a:t>
            </a:r>
            <a:r>
              <a:rPr lang="en-US" sz="1400" b="1" cap="none" err="1">
                <a:latin typeface="Times New Roman"/>
                <a:ea typeface="+mn-lt"/>
                <a:cs typeface="Times New Roman"/>
              </a:rPr>
              <a:t>Shirui</a:t>
            </a:r>
            <a:r>
              <a:rPr lang="en-US" sz="1400" b="1" cap="none">
                <a:latin typeface="Times New Roman"/>
                <a:ea typeface="+mn-lt"/>
                <a:cs typeface="Times New Roman"/>
              </a:rPr>
              <a:t> Pan, </a:t>
            </a:r>
            <a:r>
              <a:rPr lang="en-US" sz="1400" b="1" cap="none" err="1">
                <a:latin typeface="Times New Roman"/>
                <a:ea typeface="+mn-lt"/>
                <a:cs typeface="Times New Roman"/>
              </a:rPr>
              <a:t>Fengwen</a:t>
            </a:r>
            <a:r>
              <a:rPr lang="en-US" sz="1400" b="1" cap="none">
                <a:latin typeface="Times New Roman"/>
                <a:ea typeface="+mn-lt"/>
                <a:cs typeface="Times New Roman"/>
              </a:rPr>
              <a:t> Chen, Guodong Long, </a:t>
            </a:r>
            <a:r>
              <a:rPr lang="en-US" sz="1400" b="1" cap="none" err="1">
                <a:latin typeface="Times New Roman"/>
                <a:ea typeface="+mn-lt"/>
                <a:cs typeface="Times New Roman"/>
              </a:rPr>
              <a:t>Chengqi</a:t>
            </a:r>
            <a:r>
              <a:rPr lang="en-US" sz="1400" b="1" cap="none">
                <a:latin typeface="Times New Roman"/>
                <a:ea typeface="+mn-lt"/>
                <a:cs typeface="Times New Roman"/>
              </a:rPr>
              <a:t> Zhang, and Philip S. Yu. A comprehensive survey on graph neural networks. IEEE Transactions on Neural Networks and Learning Systems, 32(1):4{24, 2021.</a:t>
            </a:r>
          </a:p>
          <a:p>
            <a:pPr>
              <a:lnSpc>
                <a:spcPct val="100000"/>
              </a:lnSpc>
              <a:buClr>
                <a:srgbClr val="000000"/>
              </a:buClr>
              <a:buSzPct val="100000"/>
              <a:buFont typeface="+mj-lt"/>
              <a:buAutoNum type="arabicPeriod"/>
            </a:pPr>
            <a:r>
              <a:rPr lang="en-US" sz="1400" b="1" cap="none">
                <a:latin typeface="Times New Roman"/>
                <a:ea typeface="+mn-lt"/>
                <a:cs typeface="Times New Roman"/>
              </a:rPr>
              <a:t>Greg Landrum. </a:t>
            </a:r>
            <a:r>
              <a:rPr lang="en-US" sz="1400" b="1" cap="none" err="1">
                <a:latin typeface="Times New Roman"/>
                <a:ea typeface="+mn-lt"/>
                <a:cs typeface="Times New Roman"/>
              </a:rPr>
              <a:t>RDKit</a:t>
            </a:r>
            <a:r>
              <a:rPr lang="en-US" sz="1400" b="1" cap="none">
                <a:latin typeface="Times New Roman"/>
                <a:ea typeface="+mn-lt"/>
                <a:cs typeface="Times New Roman"/>
              </a:rPr>
              <a:t>: Open-source cheminformatics software. accessed on 01.04.2022.</a:t>
            </a:r>
            <a:endParaRPr lang="en-US" sz="1400" b="1" cap="none">
              <a:latin typeface="Times New Roman"/>
              <a:cs typeface="Times New Roman"/>
            </a:endParaRPr>
          </a:p>
          <a:p>
            <a:pPr>
              <a:lnSpc>
                <a:spcPct val="100000"/>
              </a:lnSpc>
              <a:buClr>
                <a:srgbClr val="000000"/>
              </a:buClr>
              <a:buSzPct val="100000"/>
              <a:buFont typeface="+mj-lt"/>
              <a:buAutoNum type="arabicPeriod"/>
            </a:pPr>
            <a:r>
              <a:rPr lang="en-US" sz="1400" b="1" cap="none" err="1">
                <a:latin typeface="Times New Roman"/>
                <a:ea typeface="+mn-lt"/>
                <a:cs typeface="Times New Roman"/>
              </a:rPr>
              <a:t>Keyulu</a:t>
            </a:r>
            <a:r>
              <a:rPr lang="en-US" sz="1400" b="1" cap="none">
                <a:latin typeface="Times New Roman"/>
                <a:ea typeface="+mn-lt"/>
                <a:cs typeface="Times New Roman"/>
              </a:rPr>
              <a:t> Xu, Weihua Hu, Jure Leskovec, and Stefanie </a:t>
            </a:r>
            <a:r>
              <a:rPr lang="en-US" sz="1400" b="1" cap="none" err="1">
                <a:latin typeface="Times New Roman"/>
                <a:ea typeface="+mn-lt"/>
                <a:cs typeface="Times New Roman"/>
              </a:rPr>
              <a:t>Jegelka</a:t>
            </a:r>
            <a:r>
              <a:rPr lang="en-US" sz="1400" b="1" cap="none">
                <a:latin typeface="Times New Roman"/>
                <a:ea typeface="+mn-lt"/>
                <a:cs typeface="Times New Roman"/>
              </a:rPr>
              <a:t>. How powerful are graph neural networks? </a:t>
            </a:r>
            <a:r>
              <a:rPr lang="en-US" sz="1400" b="1" cap="none" err="1">
                <a:latin typeface="Times New Roman"/>
                <a:ea typeface="+mn-lt"/>
                <a:cs typeface="Times New Roman"/>
              </a:rPr>
              <a:t>ArXiv</a:t>
            </a:r>
            <a:r>
              <a:rPr lang="en-US" sz="1400" b="1" cap="none">
                <a:latin typeface="Times New Roman"/>
                <a:ea typeface="+mn-lt"/>
                <a:cs typeface="Times New Roman"/>
              </a:rPr>
              <a:t> preprint arXiv:1810.00826v3, 2018.</a:t>
            </a:r>
          </a:p>
          <a:p>
            <a:pPr>
              <a:buClr>
                <a:srgbClr val="000000"/>
              </a:buClr>
              <a:buSzPct val="100000"/>
              <a:buFont typeface="+mj-lt"/>
              <a:buAutoNum type="arabicPeriod"/>
            </a:pPr>
            <a:r>
              <a:rPr lang="en-US" sz="1400" b="1" cap="none">
                <a:latin typeface="Times New Roman"/>
                <a:ea typeface="+mn-lt"/>
                <a:cs typeface="Times New Roman"/>
              </a:rPr>
              <a:t>Kristof T. </a:t>
            </a:r>
            <a:r>
              <a:rPr lang="en-US" sz="1400" b="1" cap="none" err="1">
                <a:latin typeface="Times New Roman"/>
                <a:ea typeface="+mn-lt"/>
                <a:cs typeface="Times New Roman"/>
              </a:rPr>
              <a:t>Schutt</a:t>
            </a:r>
            <a:r>
              <a:rPr lang="en-US" sz="1400" b="1" cap="none">
                <a:latin typeface="Times New Roman"/>
                <a:ea typeface="+mn-lt"/>
                <a:cs typeface="Times New Roman"/>
              </a:rPr>
              <a:t>, </a:t>
            </a:r>
            <a:r>
              <a:rPr lang="en-US" sz="1400" b="1" cap="none" err="1">
                <a:latin typeface="Times New Roman"/>
                <a:ea typeface="+mn-lt"/>
                <a:cs typeface="Times New Roman"/>
              </a:rPr>
              <a:t>Huziel</a:t>
            </a:r>
            <a:r>
              <a:rPr lang="en-US" sz="1400" b="1" cap="none">
                <a:latin typeface="Times New Roman"/>
                <a:ea typeface="+mn-lt"/>
                <a:cs typeface="Times New Roman"/>
              </a:rPr>
              <a:t> E. Sauceda, Pieter-Jan </a:t>
            </a:r>
            <a:r>
              <a:rPr lang="en-US" sz="1400" b="1" cap="none" err="1">
                <a:latin typeface="Times New Roman"/>
                <a:ea typeface="+mn-lt"/>
                <a:cs typeface="Times New Roman"/>
              </a:rPr>
              <a:t>Kindermans</a:t>
            </a:r>
            <a:r>
              <a:rPr lang="en-US" sz="1400" b="1" cap="none">
                <a:latin typeface="Times New Roman"/>
                <a:ea typeface="+mn-lt"/>
                <a:cs typeface="Times New Roman"/>
              </a:rPr>
              <a:t>, Alexandre </a:t>
            </a:r>
            <a:r>
              <a:rPr lang="en-US" sz="1400" b="1" cap="none" err="1">
                <a:latin typeface="Times New Roman"/>
                <a:ea typeface="+mn-lt"/>
                <a:cs typeface="Times New Roman"/>
              </a:rPr>
              <a:t>Tkatchenko</a:t>
            </a:r>
            <a:r>
              <a:rPr lang="en-US" sz="1400" b="1" cap="none">
                <a:latin typeface="Times New Roman"/>
                <a:ea typeface="+mn-lt"/>
                <a:cs typeface="Times New Roman"/>
              </a:rPr>
              <a:t>, and Klaus-Robert </a:t>
            </a:r>
            <a:r>
              <a:rPr lang="en-US" sz="1400" b="1" cap="none" err="1">
                <a:latin typeface="Times New Roman"/>
                <a:ea typeface="+mn-lt"/>
                <a:cs typeface="Times New Roman"/>
              </a:rPr>
              <a:t>Muller</a:t>
            </a:r>
            <a:r>
              <a:rPr lang="en-US" sz="1400" b="1" cap="none">
                <a:latin typeface="Times New Roman"/>
                <a:ea typeface="+mn-lt"/>
                <a:cs typeface="Times New Roman"/>
              </a:rPr>
              <a:t>. </a:t>
            </a:r>
            <a:r>
              <a:rPr lang="en-US" sz="1400" b="1" cap="none" err="1">
                <a:latin typeface="Times New Roman"/>
                <a:ea typeface="+mn-lt"/>
                <a:cs typeface="Times New Roman"/>
              </a:rPr>
              <a:t>SchNet</a:t>
            </a:r>
            <a:r>
              <a:rPr lang="en-US" sz="1400" b="1" cap="none">
                <a:latin typeface="Times New Roman"/>
                <a:ea typeface="+mn-lt"/>
                <a:cs typeface="Times New Roman"/>
              </a:rPr>
              <a:t> - A deep learning architecture for molecules and materials. Journal of Chemical Physics, 48(24):1{11, 2018.</a:t>
            </a:r>
          </a:p>
          <a:p>
            <a:pPr>
              <a:buClr>
                <a:srgbClr val="000000"/>
              </a:buClr>
              <a:buSzPct val="100000"/>
              <a:buFont typeface="+mj-lt"/>
              <a:buAutoNum type="arabicPeriod"/>
            </a:pPr>
            <a:r>
              <a:rPr lang="en-US" sz="1400" b="1" cap="none">
                <a:latin typeface="Times New Roman"/>
                <a:cs typeface="Times New Roman"/>
              </a:rPr>
              <a:t>Theoretical Foundations of Graph Neural Networks</a:t>
            </a:r>
          </a:p>
          <a:p>
            <a:pPr>
              <a:buClr>
                <a:srgbClr val="000000"/>
              </a:buClr>
              <a:buSzPct val="100000"/>
              <a:buAutoNum type="arabicPeriod"/>
            </a:pPr>
            <a:r>
              <a:rPr lang="en-US" sz="1400" b="1" cap="none">
                <a:solidFill>
                  <a:schemeClr val="tx1">
                    <a:lumMod val="95000"/>
                    <a:lumOff val="5000"/>
                  </a:schemeClr>
                </a:solidFill>
                <a:latin typeface="Times New Roman"/>
                <a:ea typeface="+mn-lt"/>
                <a:cs typeface="Times New Roman"/>
                <a:hlinkClick r:id="rId5">
                  <a:extLst>
                    <a:ext uri="{A12FA001-AC4F-418D-AE19-62706E023703}">
                      <ahyp:hlinkClr xmlns:ahyp="http://schemas.microsoft.com/office/drawing/2018/hyperlinkcolor" val="tx"/>
                    </a:ext>
                  </a:extLst>
                </a:hlinkClick>
              </a:rPr>
              <a:t>https://towardsdatascience.com/introduction-to-message-passing-neural-networks-e670dc103a87</a:t>
            </a:r>
            <a:endParaRPr lang="en-US" sz="1400" b="1" cap="none">
              <a:solidFill>
                <a:schemeClr val="tx1">
                  <a:lumMod val="95000"/>
                  <a:lumOff val="5000"/>
                </a:schemeClr>
              </a:solidFill>
              <a:latin typeface="Times New Roman"/>
              <a:cs typeface="Times New Roman"/>
              <a:hlinkClick r:id="rId5">
                <a:extLst>
                  <a:ext uri="{A12FA001-AC4F-418D-AE19-62706E023703}">
                    <ahyp:hlinkClr xmlns:ahyp="http://schemas.microsoft.com/office/drawing/2018/hyperlinkcolor" val="tx"/>
                  </a:ext>
                </a:extLst>
              </a:hlinkClick>
            </a:endParaRPr>
          </a:p>
          <a:p>
            <a:pPr>
              <a:buClr>
                <a:srgbClr val="000000"/>
              </a:buClr>
              <a:buSzPct val="100000"/>
              <a:buAutoNum type="arabicPeriod"/>
            </a:pPr>
            <a:r>
              <a:rPr lang="en-US" sz="1400" b="1" cap="none">
                <a:solidFill>
                  <a:schemeClr val="tx1">
                    <a:lumMod val="95000"/>
                    <a:lumOff val="5000"/>
                  </a:schemeClr>
                </a:solidFill>
                <a:latin typeface="Times New Roman"/>
                <a:ea typeface="+mn-lt"/>
                <a:cs typeface="Times New Roman"/>
                <a:hlinkClick r:id="rId6">
                  <a:extLst>
                    <a:ext uri="{A12FA001-AC4F-418D-AE19-62706E023703}">
                      <ahyp:hlinkClr xmlns:ahyp="http://schemas.microsoft.com/office/drawing/2018/hyperlinkcolor" val="tx"/>
                    </a:ext>
                  </a:extLst>
                </a:hlinkClick>
              </a:rPr>
              <a:t>https://paperswithcode.com/method/mpnn</a:t>
            </a:r>
          </a:p>
          <a:p>
            <a:pPr>
              <a:buClr>
                <a:srgbClr val="000000"/>
              </a:buClr>
              <a:buSzPct val="100000"/>
              <a:buAutoNum type="arabicPeriod"/>
            </a:pPr>
            <a:r>
              <a:rPr lang="en-US" sz="1400" b="1" cap="none">
                <a:solidFill>
                  <a:schemeClr val="tx1">
                    <a:lumMod val="95000"/>
                    <a:lumOff val="5000"/>
                  </a:schemeClr>
                </a:solidFill>
                <a:latin typeface="Times New Roman"/>
                <a:ea typeface="+mn-lt"/>
                <a:cs typeface="Times New Roman"/>
              </a:rPr>
              <a:t>Dynamic Edge-Conditioned Filters in Convolutional Neural Networks on Graphs</a:t>
            </a:r>
          </a:p>
          <a:p>
            <a:pPr>
              <a:buClr>
                <a:srgbClr val="000000"/>
              </a:buClr>
              <a:buSzPct val="100000"/>
              <a:buAutoNum type="arabicPeriod"/>
            </a:pPr>
            <a:endParaRPr lang="en-US" sz="1400" b="1" cap="none">
              <a:solidFill>
                <a:schemeClr val="tx1">
                  <a:lumMod val="95000"/>
                  <a:lumOff val="5000"/>
                </a:schemeClr>
              </a:solidFill>
              <a:latin typeface="Times New Roman" panose="02020603050405020304" pitchFamily="18" charset="0"/>
              <a:cs typeface="Times New Roman" panose="02020603050405020304" pitchFamily="18" charset="0"/>
            </a:endParaRPr>
          </a:p>
          <a:p>
            <a:pPr marL="537210" indent="-400050">
              <a:buClr>
                <a:prstClr val="black"/>
              </a:buClr>
              <a:buFont typeface="Tw Cen MT" panose="020B0602020104020603"/>
              <a:buAutoNum type="arabicPeriod"/>
            </a:pPr>
            <a:endParaRPr lang="en-US" sz="1200" cap="none">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57E09CB5-3E22-94D4-3419-2A1B4BF9CCEE}"/>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425076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9988315" cy="527269"/>
          </a:xfrm>
        </p:spPr>
        <p:txBody>
          <a:bodyPr>
            <a:noAutofit/>
          </a:bodyPr>
          <a:lstStyle/>
          <a:p>
            <a:r>
              <a:rPr lang="en-IN" sz="3000" u="sng">
                <a:solidFill>
                  <a:schemeClr val="accent5">
                    <a:lumMod val="50000"/>
                  </a:schemeClr>
                </a:solidFill>
                <a:latin typeface="Algerian" panose="04020705040A02060702" pitchFamily="82" charset="0"/>
                <a:cs typeface="Times New Roman" panose="02020603050405020304" pitchFamily="18" charset="0"/>
              </a:rPr>
              <a:t>Introduction to the Problem statement</a:t>
            </a:r>
          </a:p>
        </p:txBody>
      </p:sp>
      <p:sp>
        <p:nvSpPr>
          <p:cNvPr id="6" name="TextBox 5">
            <a:extLst>
              <a:ext uri="{FF2B5EF4-FFF2-40B4-BE49-F238E27FC236}">
                <a16:creationId xmlns:a16="http://schemas.microsoft.com/office/drawing/2014/main" id="{20F2C492-3546-5D4E-44FB-8BAC70E49516}"/>
              </a:ext>
            </a:extLst>
          </p:cNvPr>
          <p:cNvSpPr txBox="1"/>
          <p:nvPr/>
        </p:nvSpPr>
        <p:spPr>
          <a:xfrm>
            <a:off x="171534" y="832572"/>
            <a:ext cx="11848931" cy="5893921"/>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IN" sz="1800">
                <a:latin typeface="Times New Roman"/>
                <a:cs typeface="Times New Roman"/>
              </a:rPr>
              <a:t>In this project we are trying to understand what a Graph Convolutional Neural Network is and understand it’s uses. In real world scenario it is very difficult to get data in csv format. Each and every data is correlated to something or the other. This is what we call as Relational Data. Some examples of Relational Data is the data set of social media platforms like Twitter, Facebook etc where we  combine the data of users and their followers and following. This is a sort of directed graph. Thus, if we want to build a recommendation system for the users we need some model which can work on graph Data sets. This is where GNNs come into play.</a:t>
            </a:r>
          </a:p>
          <a:p>
            <a:pPr marL="285750" indent="-285750">
              <a:buFont typeface="Wingdings" panose="05000000000000000000" pitchFamily="2" charset="2"/>
              <a:buChar char="Ø"/>
            </a:pPr>
            <a:endParaRPr lang="en-IN" sz="1800">
              <a:latin typeface="Times New Roman"/>
              <a:cs typeface="Times New Roman"/>
            </a:endParaRPr>
          </a:p>
          <a:p>
            <a:pPr marL="285750" indent="-285750">
              <a:buFont typeface="Wingdings" panose="05000000000000000000" pitchFamily="2" charset="2"/>
              <a:buChar char="Ø"/>
            </a:pPr>
            <a:r>
              <a:rPr lang="en-IN" sz="1800">
                <a:latin typeface="Times New Roman"/>
                <a:cs typeface="Times New Roman"/>
              </a:rPr>
              <a:t>In this project we are trying to recreate and improve the results found in the paper “</a:t>
            </a:r>
            <a:r>
              <a:rPr lang="en-IN" sz="1800" b="1">
                <a:latin typeface="Times New Roman"/>
                <a:cs typeface="Times New Roman"/>
              </a:rPr>
              <a:t>Graph neural networks for the prediction of molecular structure-property relationships</a:t>
            </a:r>
            <a:r>
              <a:rPr lang="en-IN" sz="1800">
                <a:latin typeface="Times New Roman"/>
                <a:cs typeface="Times New Roman"/>
              </a:rPr>
              <a:t>”</a:t>
            </a:r>
            <a:r>
              <a:rPr lang="en-IN" sz="1800" b="1">
                <a:latin typeface="Times New Roman"/>
                <a:cs typeface="Times New Roman"/>
              </a:rPr>
              <a:t> [2] </a:t>
            </a:r>
            <a:r>
              <a:rPr lang="en-IN" sz="1800">
                <a:latin typeface="Times New Roman"/>
                <a:cs typeface="Times New Roman"/>
              </a:rPr>
              <a:t>especially the given regression model. Since no code has been given for the said paper we have tried to build a model from scratch and understand the mathematics behind it. By understanding the mathematics we have tried to come up with a new flow logic which helped us improve upon the said results.</a:t>
            </a:r>
            <a:endParaRPr lang="en-IN" sz="1800"/>
          </a:p>
          <a:p>
            <a:pPr marL="285750" indent="-285750">
              <a:buFont typeface="Wingdings" panose="05000000000000000000" pitchFamily="2" charset="2"/>
              <a:buChar char="Ø"/>
            </a:pPr>
            <a:endParaRPr lang="en-IN" sz="1800" b="1">
              <a:latin typeface="Times New Roman"/>
              <a:cs typeface="Times New Roman"/>
            </a:endParaRPr>
          </a:p>
          <a:p>
            <a:pPr marL="285750" indent="-285750">
              <a:buFont typeface="Wingdings" panose="05000000000000000000" pitchFamily="2" charset="2"/>
              <a:buChar char="Ø"/>
            </a:pPr>
            <a:r>
              <a:rPr lang="en-IN" sz="1800">
                <a:latin typeface="Times New Roman"/>
                <a:cs typeface="Times New Roman"/>
              </a:rPr>
              <a:t>In the given paper, we have the dataset in SMILES format on which we cannot apply any model. Thus, we have to convert into molecular graphs to be worked upon. Because we don’t want to use any experimental information we want to build our model on basic molecular properties for this reason we have to build a molecular graph from the basic information.</a:t>
            </a:r>
          </a:p>
          <a:p>
            <a:pPr marL="285750" indent="-285750">
              <a:buFont typeface="Wingdings" panose="05000000000000000000" pitchFamily="2" charset="2"/>
              <a:buChar char="Ø"/>
            </a:pPr>
            <a:endParaRPr lang="en-IN" sz="1800">
              <a:latin typeface="Times New Roman"/>
              <a:cs typeface="Times New Roman"/>
            </a:endParaRPr>
          </a:p>
          <a:p>
            <a:pPr marL="285750" indent="-285750">
              <a:buFont typeface="Wingdings" panose="05000000000000000000" pitchFamily="2" charset="2"/>
              <a:buChar char="Ø"/>
            </a:pPr>
            <a:r>
              <a:rPr lang="en-IN" sz="1800">
                <a:latin typeface="Times New Roman"/>
                <a:cs typeface="Times New Roman"/>
              </a:rPr>
              <a:t>Since the problem to be solved is a regression problem we will be using R2 score, residual plots, parity plots and RMSE values for comparison of our models. We also will use transfer learning in later stage to check the compatibility of our model in later stages. </a:t>
            </a:r>
            <a:endParaRPr lang="en-IN" sz="1800" b="1">
              <a:latin typeface="Times New Roman"/>
              <a:cs typeface="Times New Roman"/>
            </a:endParaRPr>
          </a:p>
          <a:p>
            <a:pPr marL="285750" indent="-285750">
              <a:buFont typeface="Wingdings" panose="05000000000000000000" pitchFamily="2" charset="2"/>
              <a:buChar char="Ø"/>
            </a:pPr>
            <a:endParaRPr lang="en-IN" sz="1700">
              <a:latin typeface="Times New Roman"/>
              <a:cs typeface="Times New Roman"/>
            </a:endParaRPr>
          </a:p>
        </p:txBody>
      </p:sp>
    </p:spTree>
    <p:extLst>
      <p:ext uri="{BB962C8B-B14F-4D97-AF65-F5344CB8AC3E}">
        <p14:creationId xmlns:p14="http://schemas.microsoft.com/office/powerpoint/2010/main" val="310562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411"/>
        <p:cNvGrpSpPr/>
        <p:nvPr/>
      </p:nvGrpSpPr>
      <p:grpSpPr>
        <a:xfrm>
          <a:off x="0" y="0"/>
          <a:ext cx="0" cy="0"/>
          <a:chOff x="0" y="0"/>
          <a:chExt cx="0" cy="0"/>
        </a:xfrm>
      </p:grpSpPr>
      <p:sp useBgFill="1">
        <p:nvSpPr>
          <p:cNvPr id="418" name="Rectangle 417">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hart, box and whisker chart&#10;&#10;Description automatically generated">
            <a:extLst>
              <a:ext uri="{FF2B5EF4-FFF2-40B4-BE49-F238E27FC236}">
                <a16:creationId xmlns:a16="http://schemas.microsoft.com/office/drawing/2014/main" id="{FA1E4780-BDD6-67CE-4B68-78EF728136F4}"/>
              </a:ext>
            </a:extLst>
          </p:cNvPr>
          <p:cNvPicPr>
            <a:picLocks noChangeAspect="1"/>
          </p:cNvPicPr>
          <p:nvPr/>
        </p:nvPicPr>
        <p:blipFill>
          <a:blip r:embed="rId3"/>
          <a:stretch>
            <a:fillRect/>
          </a:stretch>
        </p:blipFill>
        <p:spPr>
          <a:xfrm>
            <a:off x="7225234" y="708067"/>
            <a:ext cx="4890361" cy="3922927"/>
          </a:xfrm>
          <a:prstGeom prst="rect">
            <a:avLst/>
          </a:prstGeom>
        </p:spPr>
      </p:pic>
      <p:pic>
        <p:nvPicPr>
          <p:cNvPr id="420" name="Picture 419">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3" name="Google Shape;413;p19"/>
          <p:cNvSpPr txBox="1">
            <a:spLocks noGrp="1"/>
          </p:cNvSpPr>
          <p:nvPr>
            <p:ph type="body" idx="1"/>
          </p:nvPr>
        </p:nvSpPr>
        <p:spPr>
          <a:xfrm>
            <a:off x="76405" y="708067"/>
            <a:ext cx="6991225" cy="5995299"/>
          </a:xfrm>
          <a:prstGeom prst="rect">
            <a:avLst/>
          </a:prstGeom>
        </p:spPr>
        <p:txBody>
          <a:bodyPr spcFirstLastPara="1" vert="horz" lIns="91425" tIns="45700" rIns="91425" bIns="45700" rtlCol="0" anchorCtr="0">
            <a:normAutofit/>
          </a:bodyPr>
          <a:lstStyle/>
          <a:p>
            <a:pPr marL="342900" indent="-342900">
              <a:lnSpc>
                <a:spcPct val="110000"/>
              </a:lnSpc>
              <a:spcBef>
                <a:spcPts val="0"/>
              </a:spcBef>
              <a:buFont typeface="Wingdings" panose="05000000000000000000" pitchFamily="2" charset="2"/>
              <a:buChar char="Ø"/>
            </a:pPr>
            <a:r>
              <a:rPr lang="en-US" sz="1600" cap="none">
                <a:latin typeface="Times New Roman"/>
                <a:cs typeface="Times New Roman"/>
              </a:rPr>
              <a:t>Normal boiling point data set contains </a:t>
            </a:r>
            <a:r>
              <a:rPr lang="en-US" sz="1600" b="1" cap="none">
                <a:latin typeface="Times New Roman"/>
                <a:cs typeface="Times New Roman"/>
              </a:rPr>
              <a:t>5,276 boiling points for 5,089 molecules </a:t>
            </a:r>
            <a:r>
              <a:rPr lang="en-US" sz="1600" cap="none">
                <a:latin typeface="Times New Roman"/>
                <a:cs typeface="Times New Roman"/>
              </a:rPr>
              <a:t>of various classes, i.e., pure hydrocarbons, hydrocarbons with additional atoms such as oxygen, nitrogen, or fluorine, as well as multi-functional molecules.</a:t>
            </a:r>
          </a:p>
          <a:p>
            <a:pPr marL="342900" indent="-342900">
              <a:lnSpc>
                <a:spcPct val="110000"/>
              </a:lnSpc>
              <a:spcBef>
                <a:spcPts val="0"/>
              </a:spcBef>
              <a:buClr>
                <a:srgbClr val="000000"/>
              </a:buClr>
              <a:buFont typeface="Wingdings" panose="05000000000000000000" pitchFamily="2" charset="2"/>
              <a:buChar char="Ø"/>
            </a:pPr>
            <a:r>
              <a:rPr lang="en-US" sz="1600" cap="none">
                <a:latin typeface="Times New Roman"/>
                <a:cs typeface="Times New Roman"/>
              </a:rPr>
              <a:t>We  randomly select 10% of the data set for testing, i.e., 509 molecules are set aside. The test set is kept unchanged in the following. The remaining 4,651 data points will be split randomly into </a:t>
            </a:r>
            <a:r>
              <a:rPr lang="en-US" sz="1600" b="1" cap="none">
                <a:latin typeface="Times New Roman"/>
                <a:cs typeface="Times New Roman"/>
              </a:rPr>
              <a:t>90% training set </a:t>
            </a:r>
            <a:r>
              <a:rPr lang="en-US" sz="1600" cap="none">
                <a:latin typeface="Times New Roman"/>
                <a:cs typeface="Times New Roman"/>
              </a:rPr>
              <a:t>and  </a:t>
            </a:r>
            <a:r>
              <a:rPr lang="en-US" sz="1600" b="1" cap="none">
                <a:latin typeface="Times New Roman"/>
                <a:cs typeface="Times New Roman"/>
              </a:rPr>
              <a:t>10% validation. </a:t>
            </a:r>
            <a:r>
              <a:rPr lang="en-US" sz="1600" cap="none">
                <a:latin typeface="Times New Roman"/>
                <a:cs typeface="Times New Roman"/>
              </a:rPr>
              <a:t>The  training set and the validation set may be changed as required.</a:t>
            </a:r>
          </a:p>
          <a:p>
            <a:pPr marL="342900" indent="-342900">
              <a:lnSpc>
                <a:spcPct val="110000"/>
              </a:lnSpc>
              <a:spcBef>
                <a:spcPts val="0"/>
              </a:spcBef>
              <a:buClr>
                <a:srgbClr val="000000"/>
              </a:buClr>
              <a:buFont typeface="Wingdings" panose="05000000000000000000" pitchFamily="2" charset="2"/>
              <a:buChar char="Ø"/>
            </a:pPr>
            <a:r>
              <a:rPr lang="en-US" sz="1600" cap="none">
                <a:latin typeface="Times New Roman"/>
                <a:cs typeface="Times New Roman"/>
              </a:rPr>
              <a:t>We will convert the molecules provided as SMILES strings to attributed molecular graphs with the atom and bond features provided in </a:t>
            </a:r>
            <a:r>
              <a:rPr lang="en-US" sz="1600" b="1" cap="none">
                <a:latin typeface="Times New Roman"/>
                <a:cs typeface="Times New Roman"/>
              </a:rPr>
              <a:t>Table 1 </a:t>
            </a:r>
            <a:r>
              <a:rPr lang="en-US" sz="1600" cap="none">
                <a:latin typeface="Times New Roman"/>
                <a:cs typeface="Times New Roman"/>
              </a:rPr>
              <a:t>and </a:t>
            </a:r>
            <a:r>
              <a:rPr lang="en-US" sz="1600" b="1" cap="none">
                <a:latin typeface="Times New Roman"/>
                <a:cs typeface="Times New Roman"/>
              </a:rPr>
              <a:t>Table 2 (as depicted in next slide)</a:t>
            </a:r>
            <a:r>
              <a:rPr lang="en-US" sz="1600" cap="none">
                <a:latin typeface="Times New Roman"/>
                <a:cs typeface="Times New Roman"/>
              </a:rPr>
              <a:t> respectively, with the help of</a:t>
            </a:r>
            <a:r>
              <a:rPr lang="en-US" sz="1600" b="1" cap="none">
                <a:latin typeface="Times New Roman"/>
                <a:cs typeface="Times New Roman"/>
              </a:rPr>
              <a:t> </a:t>
            </a:r>
            <a:r>
              <a:rPr lang="en-US" sz="1600" b="1" cap="none" err="1">
                <a:latin typeface="Times New Roman"/>
                <a:cs typeface="Times New Roman"/>
              </a:rPr>
              <a:t>RDKit</a:t>
            </a:r>
            <a:r>
              <a:rPr lang="en-US" sz="1600" cap="none">
                <a:latin typeface="Times New Roman"/>
                <a:cs typeface="Times New Roman"/>
              </a:rPr>
              <a:t>.</a:t>
            </a:r>
          </a:p>
          <a:p>
            <a:pPr marL="342900" indent="-342900">
              <a:lnSpc>
                <a:spcPct val="110000"/>
              </a:lnSpc>
              <a:spcBef>
                <a:spcPts val="0"/>
              </a:spcBef>
              <a:buClr>
                <a:srgbClr val="000000"/>
              </a:buClr>
              <a:buFont typeface="Wingdings" panose="05000000000000000000" pitchFamily="2" charset="2"/>
              <a:buChar char="Ø"/>
            </a:pPr>
            <a:r>
              <a:rPr lang="en-US" sz="1600" cap="none">
                <a:latin typeface="Times New Roman"/>
                <a:cs typeface="Times New Roman"/>
              </a:rPr>
              <a:t>We extend the atom features stated in table 1 to the atom types occurring in the data set </a:t>
            </a:r>
            <a:r>
              <a:rPr lang="en-US" sz="1600" b="1" cap="none">
                <a:latin typeface="Times New Roman"/>
                <a:cs typeface="Times New Roman"/>
              </a:rPr>
              <a:t>(C, O, N, F, S, Cl, P, I, Br, Si) </a:t>
            </a:r>
            <a:r>
              <a:rPr lang="en-US" sz="1600" cap="none">
                <a:latin typeface="Times New Roman"/>
                <a:cs typeface="Times New Roman"/>
              </a:rPr>
              <a:t>and exclude atom features that do not occur or do not vary, i.e., </a:t>
            </a:r>
            <a:r>
              <a:rPr lang="en-US" sz="1600" b="1" cap="none">
                <a:latin typeface="Times New Roman"/>
                <a:cs typeface="Times New Roman"/>
              </a:rPr>
              <a:t>sp3d, </a:t>
            </a:r>
            <a:r>
              <a:rPr lang="en-US" sz="1600" cap="none">
                <a:latin typeface="Times New Roman"/>
                <a:cs typeface="Times New Roman"/>
              </a:rPr>
              <a:t>resulting in </a:t>
            </a:r>
            <a:r>
              <a:rPr lang="en-US" sz="1600" b="1" cap="none">
                <a:latin typeface="Times New Roman"/>
                <a:cs typeface="Times New Roman"/>
              </a:rPr>
              <a:t>30 atom features and 6 bond features</a:t>
            </a:r>
            <a:r>
              <a:rPr lang="en-US" sz="1600" cap="none">
                <a:latin typeface="Times New Roman"/>
                <a:cs typeface="Times New Roman"/>
              </a:rPr>
              <a:t> in total.</a:t>
            </a:r>
          </a:p>
          <a:p>
            <a:pPr marL="342900" indent="-342900">
              <a:lnSpc>
                <a:spcPct val="110000"/>
              </a:lnSpc>
              <a:spcBef>
                <a:spcPts val="0"/>
              </a:spcBef>
              <a:buClr>
                <a:srgbClr val="000000"/>
              </a:buClr>
              <a:buFont typeface="Wingdings" panose="05000000000000000000" pitchFamily="2" charset="2"/>
              <a:buChar char="Ø"/>
            </a:pPr>
            <a:r>
              <a:rPr lang="en-US" sz="1600" cap="none">
                <a:latin typeface="Times New Roman"/>
                <a:cs typeface="Times New Roman"/>
              </a:rPr>
              <a:t> We  </a:t>
            </a:r>
            <a:r>
              <a:rPr lang="en-US" sz="1600" b="1" cap="none">
                <a:latin typeface="Times New Roman"/>
                <a:cs typeface="Times New Roman"/>
              </a:rPr>
              <a:t>standardize the boiling</a:t>
            </a:r>
            <a:r>
              <a:rPr lang="en-US" sz="1600" cap="none">
                <a:latin typeface="Times New Roman"/>
                <a:cs typeface="Times New Roman"/>
              </a:rPr>
              <a:t> point values to a gaussian with a zero mean and standard deviation of one (z-score normalization) for training purposes. Lastly we scale the boiling points </a:t>
            </a:r>
            <a:r>
              <a:rPr lang="en-US" sz="1600" b="1" cap="none">
                <a:latin typeface="Times New Roman"/>
                <a:cs typeface="Times New Roman"/>
              </a:rPr>
              <a:t>between (0,1) </a:t>
            </a:r>
            <a:r>
              <a:rPr lang="en-US" sz="1600" cap="none">
                <a:latin typeface="Times New Roman"/>
                <a:cs typeface="Times New Roman"/>
              </a:rPr>
              <a:t>for an efficient neural network.</a:t>
            </a:r>
          </a:p>
          <a:p>
            <a:pPr marL="342900" lvl="0" indent="-342900">
              <a:lnSpc>
                <a:spcPct val="110000"/>
              </a:lnSpc>
              <a:spcBef>
                <a:spcPts val="0"/>
              </a:spcBef>
              <a:spcAft>
                <a:spcPts val="0"/>
              </a:spcAft>
              <a:buClr>
                <a:srgbClr val="000000"/>
              </a:buClr>
              <a:buSzPts val="1440"/>
              <a:buFont typeface="Wingdings" panose="05000000000000000000" pitchFamily="2" charset="2"/>
              <a:buChar char="Ø"/>
            </a:pPr>
            <a:endParaRPr lang="en-US" sz="1600" cap="none">
              <a:latin typeface="Times New Roman" panose="02020603050405020304" pitchFamily="18" charset="0"/>
              <a:cs typeface="Times New Roman" panose="02020603050405020304" pitchFamily="18" charset="0"/>
            </a:endParaRPr>
          </a:p>
          <a:p>
            <a:pPr marL="342900" indent="-342900">
              <a:lnSpc>
                <a:spcPct val="110000"/>
              </a:lnSpc>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85871AF-7463-DDD7-64D6-831595655D67}"/>
              </a:ext>
            </a:extLst>
          </p:cNvPr>
          <p:cNvSpPr txBox="1">
            <a:spLocks/>
          </p:cNvSpPr>
          <p:nvPr/>
        </p:nvSpPr>
        <p:spPr>
          <a:xfrm>
            <a:off x="157316" y="140897"/>
            <a:ext cx="6918066" cy="42627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panose="04020705040A02060702" pitchFamily="82" charset="0"/>
                <a:cs typeface="Times New Roman" panose="02020603050405020304" pitchFamily="18" charset="0"/>
              </a:rPr>
              <a:t>Dataset and Data </a:t>
            </a:r>
            <a:r>
              <a:rPr lang="en-IN" sz="2500" u="sng" err="1">
                <a:solidFill>
                  <a:schemeClr val="accent5">
                    <a:lumMod val="50000"/>
                  </a:schemeClr>
                </a:solidFill>
                <a:latin typeface="Algerian" panose="04020705040A02060702" pitchFamily="82" charset="0"/>
                <a:cs typeface="Times New Roman" panose="02020603050405020304" pitchFamily="18" charset="0"/>
              </a:rPr>
              <a:t>preprocessing</a:t>
            </a:r>
            <a:endParaRPr lang="en-US" sz="2500"/>
          </a:p>
        </p:txBody>
      </p:sp>
      <p:sp>
        <p:nvSpPr>
          <p:cNvPr id="6" name="TextBox 5">
            <a:extLst>
              <a:ext uri="{FF2B5EF4-FFF2-40B4-BE49-F238E27FC236}">
                <a16:creationId xmlns:a16="http://schemas.microsoft.com/office/drawing/2014/main" id="{D8D92DFF-0444-FA72-F95D-E0830C28A439}"/>
              </a:ext>
            </a:extLst>
          </p:cNvPr>
          <p:cNvSpPr txBox="1"/>
          <p:nvPr/>
        </p:nvSpPr>
        <p:spPr>
          <a:xfrm>
            <a:off x="7235346" y="5434855"/>
            <a:ext cx="4880249"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rPr>
              <a:t>Out of 5089 molecules,  </a:t>
            </a:r>
            <a:r>
              <a:rPr lang="en-US" sz="1600" b="1">
                <a:latin typeface="Times New Roman"/>
              </a:rPr>
              <a:t>21 molecules</a:t>
            </a:r>
            <a:r>
              <a:rPr lang="en-US" sz="1600">
                <a:latin typeface="Times New Roman"/>
              </a:rPr>
              <a:t> are found to be in outliers and are removed from further analysis.</a:t>
            </a:r>
          </a:p>
        </p:txBody>
      </p:sp>
      <p:sp>
        <p:nvSpPr>
          <p:cNvPr id="7" name="TextBox 6">
            <a:extLst>
              <a:ext uri="{FF2B5EF4-FFF2-40B4-BE49-F238E27FC236}">
                <a16:creationId xmlns:a16="http://schemas.microsoft.com/office/drawing/2014/main" id="{83D6A67C-56E9-D92E-B69B-4C8D4D1C7BDA}"/>
              </a:ext>
            </a:extLst>
          </p:cNvPr>
          <p:cNvSpPr txBox="1"/>
          <p:nvPr/>
        </p:nvSpPr>
        <p:spPr>
          <a:xfrm>
            <a:off x="8318091" y="4725147"/>
            <a:ext cx="3106993" cy="307777"/>
          </a:xfrm>
          <a:prstGeom prst="rect">
            <a:avLst/>
          </a:prstGeom>
          <a:noFill/>
        </p:spPr>
        <p:txBody>
          <a:bodyPr wrap="square" rtlCol="0">
            <a:spAutoFit/>
          </a:bodyPr>
          <a:lstStyle/>
          <a:p>
            <a:r>
              <a:rPr lang="en-IN" b="1"/>
              <a:t>Boxplot diagram Showing outliers</a:t>
            </a:r>
          </a:p>
        </p:txBody>
      </p:sp>
      <p:pic>
        <p:nvPicPr>
          <p:cNvPr id="8" name="Picture 8">
            <a:extLst>
              <a:ext uri="{FF2B5EF4-FFF2-40B4-BE49-F238E27FC236}">
                <a16:creationId xmlns:a16="http://schemas.microsoft.com/office/drawing/2014/main" id="{1F6ED001-45D4-3DDA-7D71-CFF3398045A8}"/>
              </a:ext>
            </a:extLst>
          </p:cNvPr>
          <p:cNvPicPr>
            <a:picLocks noChangeAspect="1"/>
          </p:cNvPicPr>
          <p:nvPr/>
        </p:nvPicPr>
        <p:blipFill>
          <a:blip r:embed="rId5"/>
          <a:stretch>
            <a:fillRect/>
          </a:stretch>
        </p:blipFill>
        <p:spPr>
          <a:xfrm>
            <a:off x="553439" y="5586862"/>
            <a:ext cx="3134443" cy="572577"/>
          </a:xfrm>
          <a:prstGeom prst="rect">
            <a:avLst/>
          </a:prstGeom>
        </p:spPr>
      </p:pic>
      <p:pic>
        <p:nvPicPr>
          <p:cNvPr id="9" name="Picture 9">
            <a:extLst>
              <a:ext uri="{FF2B5EF4-FFF2-40B4-BE49-F238E27FC236}">
                <a16:creationId xmlns:a16="http://schemas.microsoft.com/office/drawing/2014/main" id="{2066D302-89F8-348A-0759-5B3D0BAC49C3}"/>
              </a:ext>
            </a:extLst>
          </p:cNvPr>
          <p:cNvPicPr>
            <a:picLocks noChangeAspect="1"/>
          </p:cNvPicPr>
          <p:nvPr/>
        </p:nvPicPr>
        <p:blipFill>
          <a:blip r:embed="rId6"/>
          <a:stretch>
            <a:fillRect/>
          </a:stretch>
        </p:blipFill>
        <p:spPr>
          <a:xfrm>
            <a:off x="554966" y="6141928"/>
            <a:ext cx="4367841" cy="4832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3"/>
          <p:cNvSpPr txBox="1">
            <a:spLocks noGrp="1"/>
          </p:cNvSpPr>
          <p:nvPr>
            <p:ph type="title"/>
          </p:nvPr>
        </p:nvSpPr>
        <p:spPr>
          <a:xfrm>
            <a:off x="83964" y="51578"/>
            <a:ext cx="5856142" cy="391122"/>
          </a:xfrm>
          <a:prstGeom prst="rect">
            <a:avLst/>
          </a:prstGeom>
          <a:noFill/>
          <a:ln>
            <a:noFill/>
          </a:ln>
        </p:spPr>
        <p:txBody>
          <a:bodyPr spcFirstLastPara="1" wrap="square" lIns="91425" tIns="45700" rIns="91425" bIns="45700" anchor="t" anchorCtr="0">
            <a:normAutofit/>
          </a:bodyPr>
          <a:lstStyle/>
          <a:p>
            <a:pPr>
              <a:buClr>
                <a:schemeClr val="dk1"/>
              </a:buClr>
              <a:buSzPts val="2800"/>
            </a:pPr>
            <a:r>
              <a:rPr lang="en-US" sz="1800" b="1" cap="none">
                <a:solidFill>
                  <a:schemeClr val="dk1"/>
                </a:solidFill>
                <a:latin typeface="Times New Roman" panose="02020603050405020304" pitchFamily="18" charset="0"/>
                <a:cs typeface="Times New Roman" panose="02020603050405020304" pitchFamily="18" charset="0"/>
              </a:rPr>
              <a:t>Atom features for initial node feature  vector** [2]</a:t>
            </a:r>
          </a:p>
        </p:txBody>
      </p:sp>
      <p:graphicFrame>
        <p:nvGraphicFramePr>
          <p:cNvPr id="369" name="Google Shape;369;p13"/>
          <p:cNvGraphicFramePr/>
          <p:nvPr>
            <p:extLst>
              <p:ext uri="{D42A27DB-BD31-4B8C-83A1-F6EECF244321}">
                <p14:modId xmlns:p14="http://schemas.microsoft.com/office/powerpoint/2010/main" val="3739554444"/>
              </p:ext>
            </p:extLst>
          </p:nvPr>
        </p:nvGraphicFramePr>
        <p:xfrm>
          <a:off x="163424" y="430085"/>
          <a:ext cx="6234623" cy="3119220"/>
        </p:xfrm>
        <a:graphic>
          <a:graphicData uri="http://schemas.openxmlformats.org/drawingml/2006/table">
            <a:tbl>
              <a:tblPr firstRow="1" bandRow="1">
                <a:tableStyleId>{7DF18680-E054-41AD-8BC1-D1AEF772440D}</a:tableStyleId>
              </a:tblPr>
              <a:tblGrid>
                <a:gridCol w="1526977">
                  <a:extLst>
                    <a:ext uri="{9D8B030D-6E8A-4147-A177-3AD203B41FA5}">
                      <a16:colId xmlns:a16="http://schemas.microsoft.com/office/drawing/2014/main" val="20000"/>
                    </a:ext>
                  </a:extLst>
                </a:gridCol>
                <a:gridCol w="4707646">
                  <a:extLst>
                    <a:ext uri="{9D8B030D-6E8A-4147-A177-3AD203B41FA5}">
                      <a16:colId xmlns:a16="http://schemas.microsoft.com/office/drawing/2014/main" val="20001"/>
                    </a:ext>
                  </a:extLst>
                </a:gridCol>
              </a:tblGrid>
              <a:tr h="346580">
                <a:tc>
                  <a:txBody>
                    <a:bodyPr/>
                    <a:lstStyle/>
                    <a:p>
                      <a:pPr marL="0" marR="0" lvl="0" indent="0" algn="l" rtl="0">
                        <a:spcBef>
                          <a:spcPts val="0"/>
                        </a:spcBef>
                        <a:spcAft>
                          <a:spcPts val="0"/>
                        </a:spcAft>
                        <a:buNone/>
                      </a:pPr>
                      <a:r>
                        <a:rPr lang="en-US" sz="1600" u="none" strike="noStrike" cap="none">
                          <a:latin typeface="Times New Roman" panose="02020603050405020304" pitchFamily="18" charset="0"/>
                          <a:cs typeface="Times New Roman" panose="02020603050405020304" pitchFamily="18" charset="0"/>
                        </a:rPr>
                        <a:t>Feature</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Description/Exemplary values</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Atom type</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Type of atom (C, N, O, P, S, F, Cl, Br, I, Si)</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346580">
                <a:tc>
                  <a:txBody>
                    <a:bodyPr/>
                    <a:lstStyle/>
                    <a:p>
                      <a:pPr marL="0" marR="0" lvl="0" indent="0" algn="l" rtl="0">
                        <a:spcBef>
                          <a:spcPts val="0"/>
                        </a:spcBef>
                        <a:spcAft>
                          <a:spcPts val="0"/>
                        </a:spcAft>
                        <a:buNone/>
                      </a:pPr>
                      <a:r>
                        <a:rPr lang="en-IN" sz="1600">
                          <a:latin typeface="Times New Roman" panose="02020603050405020304" pitchFamily="18" charset="0"/>
                          <a:cs typeface="Times New Roman" panose="02020603050405020304" pitchFamily="18" charset="0"/>
                        </a:rPr>
                        <a:t>Atomic Number</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IN" sz="1600">
                          <a:latin typeface="Times New Roman" panose="02020603050405020304" pitchFamily="18" charset="0"/>
                          <a:cs typeface="Times New Roman" panose="02020603050405020304" pitchFamily="18" charset="0"/>
                        </a:rPr>
                        <a:t>Atomic Number of element </a:t>
                      </a:r>
                      <a:r>
                        <a:rPr lang="en-IN" sz="1600" b="1">
                          <a:latin typeface="Times New Roman" panose="02020603050405020304" pitchFamily="18" charset="0"/>
                          <a:cs typeface="Times New Roman" panose="02020603050405020304" pitchFamily="18" charset="0"/>
                        </a:rPr>
                        <a:t>(Added to our model)</a:t>
                      </a:r>
                      <a:endParaRPr sz="1600" b="1">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2295348374"/>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Is in ring</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Whether the atom is a part of ring</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Is aromatic</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Whether the atom is a part of an aromatic system</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61419909"/>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Hybridization</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err="1">
                          <a:latin typeface="Times New Roman" panose="02020603050405020304" pitchFamily="18" charset="0"/>
                          <a:cs typeface="Times New Roman" panose="02020603050405020304" pitchFamily="18" charset="0"/>
                        </a:rPr>
                        <a:t>sp</a:t>
                      </a:r>
                      <a:r>
                        <a:rPr lang="en-US" sz="1600">
                          <a:latin typeface="Times New Roman" panose="02020603050405020304" pitchFamily="18" charset="0"/>
                          <a:cs typeface="Times New Roman" panose="02020603050405020304" pitchFamily="18" charset="0"/>
                        </a:rPr>
                        <a:t>, sp2,sp3, sp3d2</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4"/>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Charge</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Formal charge of the atom</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5"/>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Bonds</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Number of bonds the atom is involved in</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6"/>
                  </a:ext>
                </a:extLst>
              </a:tr>
              <a:tr h="346580">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Hs</a:t>
                      </a:r>
                      <a:endParaRPr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600">
                          <a:latin typeface="Times New Roman" panose="02020603050405020304" pitchFamily="18" charset="0"/>
                          <a:cs typeface="Times New Roman" panose="02020603050405020304" pitchFamily="18" charset="0"/>
                        </a:rPr>
                        <a:t>Number of bonded hydrogen atoms</a:t>
                      </a:r>
                      <a:endParaRPr sz="16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7"/>
                  </a:ext>
                </a:extLst>
              </a:tr>
            </a:tbl>
          </a:graphicData>
        </a:graphic>
      </p:graphicFrame>
      <p:graphicFrame>
        <p:nvGraphicFramePr>
          <p:cNvPr id="370" name="Google Shape;370;p13"/>
          <p:cNvGraphicFramePr/>
          <p:nvPr>
            <p:extLst>
              <p:ext uri="{D42A27DB-BD31-4B8C-83A1-F6EECF244321}">
                <p14:modId xmlns:p14="http://schemas.microsoft.com/office/powerpoint/2010/main" val="1352314447"/>
              </p:ext>
            </p:extLst>
          </p:nvPr>
        </p:nvGraphicFramePr>
        <p:xfrm>
          <a:off x="6591777" y="472096"/>
          <a:ext cx="5436799" cy="1534454"/>
        </p:xfrm>
        <a:graphic>
          <a:graphicData uri="http://schemas.openxmlformats.org/drawingml/2006/table">
            <a:tbl>
              <a:tblPr firstRow="1" bandRow="1">
                <a:noFill/>
                <a:tableStyleId>{1301F87F-92B5-4BFF-8E44-8B712CA3E4C6}</a:tableStyleId>
              </a:tblPr>
              <a:tblGrid>
                <a:gridCol w="1413439">
                  <a:extLst>
                    <a:ext uri="{9D8B030D-6E8A-4147-A177-3AD203B41FA5}">
                      <a16:colId xmlns:a16="http://schemas.microsoft.com/office/drawing/2014/main" val="20000"/>
                    </a:ext>
                  </a:extLst>
                </a:gridCol>
                <a:gridCol w="4023360">
                  <a:extLst>
                    <a:ext uri="{9D8B030D-6E8A-4147-A177-3AD203B41FA5}">
                      <a16:colId xmlns:a16="http://schemas.microsoft.com/office/drawing/2014/main" val="20001"/>
                    </a:ext>
                  </a:extLst>
                </a:gridCol>
              </a:tblGrid>
              <a:tr h="40667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Feature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a:latin typeface="Times New Roman" panose="02020603050405020304" pitchFamily="18" charset="0"/>
                          <a:cs typeface="Times New Roman" panose="02020603050405020304" pitchFamily="18" charset="0"/>
                        </a:rPr>
                        <a:t>Description/Exemplary values</a:t>
                      </a:r>
                      <a:endParaRPr>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396239">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Bond  type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Single, double, triple or aromatic</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333750">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Conjugated</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Whether the bond is conjugated</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r h="333750">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Is in ring</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Whether the bond is a part of a ring</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3"/>
                  </a:ext>
                </a:extLst>
              </a:tr>
            </a:tbl>
          </a:graphicData>
        </a:graphic>
      </p:graphicFrame>
      <p:sp>
        <p:nvSpPr>
          <p:cNvPr id="371" name="Google Shape;371;p13"/>
          <p:cNvSpPr txBox="1"/>
          <p:nvPr/>
        </p:nvSpPr>
        <p:spPr>
          <a:xfrm>
            <a:off x="6591777" y="95624"/>
            <a:ext cx="5735817" cy="369291"/>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Times New Roman" panose="02020603050405020304" pitchFamily="18" charset="0"/>
                <a:ea typeface="Trebuchet MS"/>
                <a:cs typeface="Times New Roman" panose="02020603050405020304" pitchFamily="18" charset="0"/>
                <a:sym typeface="Trebuchet MS"/>
              </a:rPr>
              <a:t>Bond features for initial edge feature vector** [2]</a:t>
            </a:r>
            <a:endParaRPr lang="en-US" sz="1800" b="1">
              <a:solidFill>
                <a:schemeClr val="dk1"/>
              </a:solidFill>
              <a:latin typeface="Times New Roman" panose="02020603050405020304" pitchFamily="18" charset="0"/>
              <a:ea typeface="Trebuchet MS"/>
              <a:cs typeface="Times New Roman" panose="02020603050405020304" pitchFamily="18" charset="0"/>
            </a:endParaRPr>
          </a:p>
        </p:txBody>
      </p:sp>
      <p:sp>
        <p:nvSpPr>
          <p:cNvPr id="372" name="Google Shape;372;p13"/>
          <p:cNvSpPr txBox="1"/>
          <p:nvPr/>
        </p:nvSpPr>
        <p:spPr>
          <a:xfrm>
            <a:off x="6457328" y="2348257"/>
            <a:ext cx="5729707"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rebuchet MS"/>
                <a:cs typeface="Times New Roman"/>
                <a:sym typeface="Trebuchet MS"/>
              </a:rPr>
              <a:t># Stereoisomer's ( cis/trans) form of the molecules have not been included in the bond feature due to lack of information in our SMILES dataset.</a:t>
            </a:r>
            <a:endParaRPr>
              <a:latin typeface="Times New Roman"/>
              <a:cs typeface="Times New Roman"/>
            </a:endParaRPr>
          </a:p>
          <a:p>
            <a:pPr marL="0" marR="0" lvl="0" indent="0" algn="l" rtl="0">
              <a:spcBef>
                <a:spcPts val="0"/>
              </a:spcBef>
              <a:spcAft>
                <a:spcPts val="0"/>
              </a:spcAft>
              <a:buNone/>
            </a:pPr>
            <a:r>
              <a:rPr lang="en-US" sz="1800" b="1">
                <a:solidFill>
                  <a:schemeClr val="dk1"/>
                </a:solidFill>
                <a:latin typeface="Times New Roman"/>
                <a:ea typeface="Trebuchet MS"/>
                <a:cs typeface="Times New Roman"/>
                <a:sym typeface="Trebuchet MS"/>
              </a:rPr>
              <a:t>**</a:t>
            </a:r>
            <a:r>
              <a:rPr lang="en-US" sz="1800">
                <a:solidFill>
                  <a:schemeClr val="dk1"/>
                </a:solidFill>
                <a:latin typeface="Times New Roman"/>
                <a:ea typeface="Trebuchet MS"/>
                <a:cs typeface="Times New Roman"/>
                <a:sym typeface="Trebuchet MS"/>
              </a:rPr>
              <a:t> </a:t>
            </a:r>
            <a:r>
              <a:rPr lang="en-US" sz="1800" b="1">
                <a:solidFill>
                  <a:schemeClr val="dk1"/>
                </a:solidFill>
                <a:latin typeface="Times New Roman"/>
                <a:ea typeface="Trebuchet MS"/>
                <a:cs typeface="Times New Roman"/>
                <a:sym typeface="Trebuchet MS"/>
              </a:rPr>
              <a:t>All features are implemented as one-hot encoders</a:t>
            </a:r>
            <a:r>
              <a:rPr lang="en-US" sz="1800">
                <a:solidFill>
                  <a:schemeClr val="dk1"/>
                </a:solidFill>
                <a:latin typeface="Times New Roman"/>
                <a:ea typeface="Trebuchet MS"/>
                <a:cs typeface="Times New Roman"/>
                <a:sym typeface="Trebuchet MS"/>
              </a:rPr>
              <a:t>.</a:t>
            </a:r>
            <a:endParaRPr sz="1800">
              <a:solidFill>
                <a:schemeClr val="dk1"/>
              </a:solidFill>
              <a:latin typeface="Times New Roman"/>
              <a:ea typeface="Trebuchet MS"/>
              <a:cs typeface="Times New Roman"/>
              <a:sym typeface="Trebuchet MS"/>
            </a:endParaRPr>
          </a:p>
        </p:txBody>
      </p:sp>
      <p:pic>
        <p:nvPicPr>
          <p:cNvPr id="2" name="Google Shape;402;p17">
            <a:extLst>
              <a:ext uri="{FF2B5EF4-FFF2-40B4-BE49-F238E27FC236}">
                <a16:creationId xmlns:a16="http://schemas.microsoft.com/office/drawing/2014/main" id="{C99BBDF2-975A-6339-F3FE-99B304588FBE}"/>
              </a:ext>
            </a:extLst>
          </p:cNvPr>
          <p:cNvPicPr preferRelativeResize="0">
            <a:picLocks noGrp="1"/>
          </p:cNvPicPr>
          <p:nvPr>
            <p:ph type="body" idx="1"/>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91006" y="4055085"/>
            <a:ext cx="6381429" cy="2726404"/>
          </a:xfrm>
          <a:prstGeom prst="rect">
            <a:avLst/>
          </a:prstGeom>
          <a:noFill/>
          <a:ln>
            <a:noFill/>
          </a:ln>
        </p:spPr>
      </p:pic>
      <p:pic>
        <p:nvPicPr>
          <p:cNvPr id="4" name="Picture 6" descr="Diagram, application&#10;&#10;Description automatically generated">
            <a:extLst>
              <a:ext uri="{FF2B5EF4-FFF2-40B4-BE49-F238E27FC236}">
                <a16:creationId xmlns:a16="http://schemas.microsoft.com/office/drawing/2014/main" id="{AC0480A6-8920-AF14-A043-B778D9A9F66F}"/>
              </a:ext>
            </a:extLst>
          </p:cNvPr>
          <p:cNvPicPr>
            <a:picLocks noChangeAspect="1"/>
          </p:cNvPicPr>
          <p:nvPr/>
        </p:nvPicPr>
        <p:blipFill>
          <a:blip r:embed="rId5"/>
          <a:stretch>
            <a:fillRect/>
          </a:stretch>
        </p:blipFill>
        <p:spPr>
          <a:xfrm>
            <a:off x="6648153" y="4055084"/>
            <a:ext cx="5324045" cy="2707291"/>
          </a:xfrm>
          <a:prstGeom prst="rect">
            <a:avLst/>
          </a:prstGeom>
        </p:spPr>
      </p:pic>
      <p:sp>
        <p:nvSpPr>
          <p:cNvPr id="6" name="Google Shape;368;p13">
            <a:extLst>
              <a:ext uri="{FF2B5EF4-FFF2-40B4-BE49-F238E27FC236}">
                <a16:creationId xmlns:a16="http://schemas.microsoft.com/office/drawing/2014/main" id="{62698861-6692-6903-D558-05700ECD0895}"/>
              </a:ext>
            </a:extLst>
          </p:cNvPr>
          <p:cNvSpPr txBox="1">
            <a:spLocks/>
          </p:cNvSpPr>
          <p:nvPr/>
        </p:nvSpPr>
        <p:spPr>
          <a:xfrm>
            <a:off x="7635851" y="3831438"/>
            <a:ext cx="4138186" cy="230028"/>
          </a:xfrm>
          <a:prstGeom prst="rect">
            <a:avLst/>
          </a:prstGeom>
          <a:noFill/>
          <a:ln>
            <a:noFill/>
          </a:ln>
        </p:spPr>
        <p:txBody>
          <a:bodyPr spcFirstLastPara="1" vert="horz" wrap="square" lIns="91425" tIns="45700" rIns="91425" bIns="45700" rtlCol="0" anchor="t" anchorCtr="0">
            <a:normAutofit fontScale="60000" lnSpcReduction="20000"/>
          </a:bodyPr>
          <a:lstStyle>
            <a:lvl1pPr lvl="0" algn="l" defTabSz="914400" rtl="0" eaLnBrk="1" latinLnBrk="0" hangingPunct="1">
              <a:lnSpc>
                <a:spcPct val="90000"/>
              </a:lnSpc>
              <a:spcBef>
                <a:spcPts val="0"/>
              </a:spcBef>
              <a:spcAft>
                <a:spcPts val="0"/>
              </a:spcAft>
              <a:buClr>
                <a:schemeClr val="accent1"/>
              </a:buClr>
              <a:buSzPts val="3600"/>
              <a:buFont typeface="Trebuchet MS"/>
              <a:buNone/>
              <a:defRPr sz="3600" kern="1200" cap="all" baseline="0">
                <a:solidFill>
                  <a:schemeClr val="tx1"/>
                </a:solidFill>
                <a:effectLst/>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lgn="ctr">
              <a:buClr>
                <a:schemeClr val="dk1"/>
              </a:buClr>
              <a:buSzPts val="2800"/>
            </a:pPr>
            <a:r>
              <a:rPr lang="en-US" sz="2000" b="1">
                <a:solidFill>
                  <a:schemeClr val="dk1"/>
                </a:solidFill>
              </a:rPr>
              <a:t>SAMPLE GNN STRUCTURE for prediction</a:t>
            </a:r>
          </a:p>
        </p:txBody>
      </p:sp>
      <p:cxnSp>
        <p:nvCxnSpPr>
          <p:cNvPr id="10" name="Straight Arrow Connector 9">
            <a:extLst>
              <a:ext uri="{FF2B5EF4-FFF2-40B4-BE49-F238E27FC236}">
                <a16:creationId xmlns:a16="http://schemas.microsoft.com/office/drawing/2014/main" id="{23A53CFC-3017-6A74-60B8-A54AA108652C}"/>
              </a:ext>
            </a:extLst>
          </p:cNvPr>
          <p:cNvCxnSpPr>
            <a:cxnSpLocks/>
          </p:cNvCxnSpPr>
          <p:nvPr/>
        </p:nvCxnSpPr>
        <p:spPr>
          <a:xfrm>
            <a:off x="1022554" y="3429000"/>
            <a:ext cx="943898" cy="1113503"/>
          </a:xfrm>
          <a:prstGeom prst="straightConnector1">
            <a:avLst/>
          </a:prstGeom>
          <a:ln>
            <a:solidFill>
              <a:schemeClr val="accent3">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EDC94F28-AA83-13A3-4186-8F8F1E71B711}"/>
              </a:ext>
            </a:extLst>
          </p:cNvPr>
          <p:cNvCxnSpPr>
            <a:cxnSpLocks/>
          </p:cNvCxnSpPr>
          <p:nvPr/>
        </p:nvCxnSpPr>
        <p:spPr>
          <a:xfrm flipH="1">
            <a:off x="4070555" y="1326775"/>
            <a:ext cx="2596861" cy="4425096"/>
          </a:xfrm>
          <a:prstGeom prst="straightConnector1">
            <a:avLst/>
          </a:prstGeom>
          <a:ln>
            <a:solidFill>
              <a:schemeClr val="accent3">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3" name="TextBox 2">
            <a:extLst>
              <a:ext uri="{FF2B5EF4-FFF2-40B4-BE49-F238E27FC236}">
                <a16:creationId xmlns:a16="http://schemas.microsoft.com/office/drawing/2014/main" id="{1B900F78-2C45-C99B-4B18-06E92819D3DF}"/>
              </a:ext>
            </a:extLst>
          </p:cNvPr>
          <p:cNvSpPr txBox="1"/>
          <p:nvPr/>
        </p:nvSpPr>
        <p:spPr>
          <a:xfrm>
            <a:off x="2747194" y="3497652"/>
            <a:ext cx="11296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Table 1</a:t>
            </a:r>
          </a:p>
        </p:txBody>
      </p:sp>
      <p:sp>
        <p:nvSpPr>
          <p:cNvPr id="5" name="TextBox 4">
            <a:extLst>
              <a:ext uri="{FF2B5EF4-FFF2-40B4-BE49-F238E27FC236}">
                <a16:creationId xmlns:a16="http://schemas.microsoft.com/office/drawing/2014/main" id="{371C74AF-0572-33F3-4969-29F2F261BF0F}"/>
              </a:ext>
            </a:extLst>
          </p:cNvPr>
          <p:cNvSpPr txBox="1"/>
          <p:nvPr/>
        </p:nvSpPr>
        <p:spPr>
          <a:xfrm>
            <a:off x="8564692" y="1991273"/>
            <a:ext cx="15239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Table 2</a:t>
            </a:r>
          </a:p>
        </p:txBody>
      </p:sp>
      <p:sp>
        <p:nvSpPr>
          <p:cNvPr id="7" name="TextBox 6">
            <a:extLst>
              <a:ext uri="{FF2B5EF4-FFF2-40B4-BE49-F238E27FC236}">
                <a16:creationId xmlns:a16="http://schemas.microsoft.com/office/drawing/2014/main" id="{2C890605-7BD3-4036-BE64-3E3A0C30AC44}"/>
              </a:ext>
            </a:extLst>
          </p:cNvPr>
          <p:cNvSpPr txBox="1"/>
          <p:nvPr/>
        </p:nvSpPr>
        <p:spPr>
          <a:xfrm>
            <a:off x="83964" y="6424954"/>
            <a:ext cx="4428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a:t>
            </a:r>
          </a:p>
        </p:txBody>
      </p:sp>
      <p:sp>
        <p:nvSpPr>
          <p:cNvPr id="8" name="TextBox 7">
            <a:extLst>
              <a:ext uri="{FF2B5EF4-FFF2-40B4-BE49-F238E27FC236}">
                <a16:creationId xmlns:a16="http://schemas.microsoft.com/office/drawing/2014/main" id="{E8A9AE90-8A1E-3413-3B3E-2F6394654890}"/>
              </a:ext>
            </a:extLst>
          </p:cNvPr>
          <p:cNvSpPr txBox="1"/>
          <p:nvPr/>
        </p:nvSpPr>
        <p:spPr>
          <a:xfrm>
            <a:off x="1521174" y="3798061"/>
            <a:ext cx="4130327"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latin typeface="Times New Roman"/>
              </a:rPr>
              <a:t>Generation of an attributed molecular graph</a:t>
            </a:r>
          </a:p>
        </p:txBody>
      </p:sp>
      <p:sp>
        <p:nvSpPr>
          <p:cNvPr id="9" name="TextBox 8">
            <a:extLst>
              <a:ext uri="{FF2B5EF4-FFF2-40B4-BE49-F238E27FC236}">
                <a16:creationId xmlns:a16="http://schemas.microsoft.com/office/drawing/2014/main" id="{814AF15E-26C2-9E65-6BD8-A3B7E16EBDDC}"/>
              </a:ext>
            </a:extLst>
          </p:cNvPr>
          <p:cNvSpPr txBox="1"/>
          <p:nvPr/>
        </p:nvSpPr>
        <p:spPr>
          <a:xfrm>
            <a:off x="6648089" y="6498565"/>
            <a:ext cx="4635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F17DBC-325C-7A26-90C9-A1B35587D3C7}"/>
              </a:ext>
            </a:extLst>
          </p:cNvPr>
          <p:cNvPicPr>
            <a:picLocks noChangeAspect="1"/>
          </p:cNvPicPr>
          <p:nvPr/>
        </p:nvPicPr>
        <p:blipFill>
          <a:blip r:embed="rId2"/>
          <a:stretch>
            <a:fillRect/>
          </a:stretch>
        </p:blipFill>
        <p:spPr>
          <a:xfrm>
            <a:off x="5642428" y="3741305"/>
            <a:ext cx="6447169" cy="3111639"/>
          </a:xfrm>
          <a:prstGeom prst="rect">
            <a:avLst/>
          </a:prstGeom>
        </p:spPr>
      </p:pic>
      <p:pic>
        <p:nvPicPr>
          <p:cNvPr id="6" name="Picture 5">
            <a:extLst>
              <a:ext uri="{FF2B5EF4-FFF2-40B4-BE49-F238E27FC236}">
                <a16:creationId xmlns:a16="http://schemas.microsoft.com/office/drawing/2014/main" id="{32B16898-8B4C-E99D-DFCD-D55CD7551002}"/>
              </a:ext>
            </a:extLst>
          </p:cNvPr>
          <p:cNvPicPr>
            <a:picLocks noChangeAspect="1"/>
          </p:cNvPicPr>
          <p:nvPr/>
        </p:nvPicPr>
        <p:blipFill>
          <a:blip r:embed="rId3"/>
          <a:stretch>
            <a:fillRect/>
          </a:stretch>
        </p:blipFill>
        <p:spPr>
          <a:xfrm>
            <a:off x="5644375" y="560721"/>
            <a:ext cx="6462371" cy="3114827"/>
          </a:xfrm>
          <a:prstGeom prst="rect">
            <a:avLst/>
          </a:prstGeom>
        </p:spPr>
      </p:pic>
      <p:sp>
        <p:nvSpPr>
          <p:cNvPr id="7" name="TextBox 6">
            <a:extLst>
              <a:ext uri="{FF2B5EF4-FFF2-40B4-BE49-F238E27FC236}">
                <a16:creationId xmlns:a16="http://schemas.microsoft.com/office/drawing/2014/main" id="{2660C3C7-FCFF-0BE4-1B3F-F02DF71F0292}"/>
              </a:ext>
            </a:extLst>
          </p:cNvPr>
          <p:cNvSpPr txBox="1"/>
          <p:nvPr/>
        </p:nvSpPr>
        <p:spPr>
          <a:xfrm>
            <a:off x="5529355" y="127818"/>
            <a:ext cx="6462371" cy="323165"/>
          </a:xfrm>
          <a:prstGeom prst="rect">
            <a:avLst/>
          </a:prstGeom>
          <a:noFill/>
        </p:spPr>
        <p:txBody>
          <a:bodyPr wrap="square" rtlCol="0">
            <a:spAutoFit/>
          </a:bodyPr>
          <a:lstStyle/>
          <a:p>
            <a:pPr algn="ctr"/>
            <a:r>
              <a:rPr lang="en-IN" sz="1500" b="1">
                <a:latin typeface="Times New Roman" panose="02020603050405020304" pitchFamily="18" charset="0"/>
                <a:cs typeface="Times New Roman" panose="02020603050405020304" pitchFamily="18" charset="0"/>
              </a:rPr>
              <a:t>General Structure of Message Passing Network</a:t>
            </a:r>
          </a:p>
        </p:txBody>
      </p:sp>
      <p:sp>
        <p:nvSpPr>
          <p:cNvPr id="2" name="TextBox 1">
            <a:extLst>
              <a:ext uri="{FF2B5EF4-FFF2-40B4-BE49-F238E27FC236}">
                <a16:creationId xmlns:a16="http://schemas.microsoft.com/office/drawing/2014/main" id="{A5995E98-C855-5BF7-4F29-19C6487ABA1E}"/>
              </a:ext>
            </a:extLst>
          </p:cNvPr>
          <p:cNvSpPr txBox="1"/>
          <p:nvPr/>
        </p:nvSpPr>
        <p:spPr>
          <a:xfrm>
            <a:off x="198407" y="647556"/>
            <a:ext cx="5455342"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Times New Roman"/>
                <a:cs typeface="Times New Roman"/>
              </a:rPr>
              <a:t>MPNNs which operate on undirected graphs G with node features </a:t>
            </a:r>
            <a:r>
              <a:rPr lang="en-US" sz="1500" b="1">
                <a:latin typeface="Times New Roman"/>
                <a:cs typeface="Times New Roman"/>
              </a:rPr>
              <a:t>x</a:t>
            </a:r>
            <a:r>
              <a:rPr lang="en-US" sz="1500" b="1" baseline="-25000">
                <a:latin typeface="Times New Roman"/>
                <a:cs typeface="Times New Roman"/>
              </a:rPr>
              <a:t>v</a:t>
            </a:r>
            <a:r>
              <a:rPr lang="en-US" sz="1500">
                <a:latin typeface="Times New Roman"/>
                <a:cs typeface="Times New Roman"/>
              </a:rPr>
              <a:t> and edge features </a:t>
            </a:r>
            <a:r>
              <a:rPr lang="en-US" sz="1500" b="1" err="1">
                <a:latin typeface="Times New Roman"/>
                <a:cs typeface="Times New Roman"/>
              </a:rPr>
              <a:t>e</a:t>
            </a:r>
            <a:r>
              <a:rPr lang="en-US" sz="1500" b="1" baseline="-25000" err="1">
                <a:latin typeface="Times New Roman"/>
                <a:cs typeface="Times New Roman"/>
              </a:rPr>
              <a:t>vw</a:t>
            </a:r>
            <a:r>
              <a:rPr lang="en-US" sz="1500">
                <a:latin typeface="Times New Roman"/>
                <a:cs typeface="Times New Roman"/>
              </a:rPr>
              <a:t>. It is trivial to extend the formalism to directed multigraphs. The forward pass has two phases, a message passing phase and a readout phase. The message passing phase runs for</a:t>
            </a:r>
            <a:r>
              <a:rPr lang="en-US" sz="1500" b="1">
                <a:latin typeface="Times New Roman"/>
                <a:cs typeface="Times New Roman"/>
              </a:rPr>
              <a:t> T</a:t>
            </a:r>
            <a:r>
              <a:rPr lang="en-US" sz="1500">
                <a:latin typeface="Times New Roman"/>
                <a:cs typeface="Times New Roman"/>
              </a:rPr>
              <a:t> time steps and is defined in terms of message functions </a:t>
            </a:r>
            <a:r>
              <a:rPr lang="en-US" sz="1500" b="1">
                <a:latin typeface="Times New Roman"/>
                <a:cs typeface="Times New Roman"/>
              </a:rPr>
              <a:t>M</a:t>
            </a:r>
            <a:r>
              <a:rPr lang="en-US" sz="1500" b="1" baseline="-25000">
                <a:latin typeface="Times New Roman"/>
                <a:cs typeface="Times New Roman"/>
              </a:rPr>
              <a:t>t</a:t>
            </a:r>
            <a:r>
              <a:rPr lang="en-US" sz="1500" baseline="-25000">
                <a:latin typeface="Times New Roman"/>
                <a:cs typeface="Times New Roman"/>
              </a:rPr>
              <a:t> </a:t>
            </a:r>
            <a:r>
              <a:rPr lang="en-US" sz="1500">
                <a:latin typeface="Times New Roman"/>
                <a:cs typeface="Times New Roman"/>
              </a:rPr>
              <a:t>and vertex update functions </a:t>
            </a:r>
            <a:r>
              <a:rPr lang="en-US" sz="1500" b="1" err="1">
                <a:latin typeface="Times New Roman"/>
                <a:cs typeface="Times New Roman"/>
              </a:rPr>
              <a:t>U</a:t>
            </a:r>
            <a:r>
              <a:rPr lang="en-US" sz="1500" b="1" baseline="-25000" err="1">
                <a:latin typeface="Times New Roman"/>
                <a:cs typeface="Times New Roman"/>
              </a:rPr>
              <a:t>t</a:t>
            </a:r>
            <a:r>
              <a:rPr lang="en-US" sz="1500" baseline="-25000" err="1">
                <a:latin typeface="Times New Roman"/>
                <a:cs typeface="Times New Roman"/>
              </a:rPr>
              <a:t>.</a:t>
            </a:r>
            <a:r>
              <a:rPr lang="en-US" sz="1500">
                <a:latin typeface="Times New Roman"/>
                <a:cs typeface="Times New Roman"/>
              </a:rPr>
              <a:t> During the message passing phase, hidden states </a:t>
            </a:r>
            <a:r>
              <a:rPr lang="en-US" sz="1500" b="1" err="1">
                <a:latin typeface="Times New Roman"/>
                <a:cs typeface="Times New Roman"/>
              </a:rPr>
              <a:t>h</a:t>
            </a:r>
            <a:r>
              <a:rPr lang="en-US" sz="1500" b="1" baseline="30000" err="1">
                <a:latin typeface="Times New Roman"/>
                <a:cs typeface="Times New Roman"/>
              </a:rPr>
              <a:t>t</a:t>
            </a:r>
            <a:r>
              <a:rPr lang="en-US" sz="1500" b="1" baseline="-25000" err="1">
                <a:latin typeface="Times New Roman"/>
                <a:cs typeface="Times New Roman"/>
              </a:rPr>
              <a:t>v</a:t>
            </a:r>
            <a:r>
              <a:rPr lang="en-US" sz="1500">
                <a:latin typeface="Times New Roman"/>
                <a:cs typeface="Times New Roman"/>
              </a:rPr>
              <a:t> at each node in the graph are updated based on messages </a:t>
            </a:r>
            <a:r>
              <a:rPr lang="en-US" sz="1500" b="1">
                <a:latin typeface="Times New Roman"/>
                <a:cs typeface="Times New Roman"/>
              </a:rPr>
              <a:t>m</a:t>
            </a:r>
            <a:r>
              <a:rPr lang="en-US" sz="1500" b="1" baseline="-25000">
                <a:latin typeface="Times New Roman"/>
                <a:cs typeface="Times New Roman"/>
              </a:rPr>
              <a:t>v</a:t>
            </a:r>
            <a:r>
              <a:rPr lang="en-US" sz="1500" b="1" baseline="30000">
                <a:latin typeface="Times New Roman"/>
                <a:cs typeface="Times New Roman"/>
              </a:rPr>
              <a:t>t+1</a:t>
            </a:r>
            <a:r>
              <a:rPr lang="en-US" sz="1500">
                <a:latin typeface="Times New Roman"/>
                <a:cs typeface="Times New Roman"/>
              </a:rPr>
              <a:t> according to where in the sum, </a:t>
            </a:r>
            <a:r>
              <a:rPr lang="en-US" sz="1500" b="1">
                <a:latin typeface="Times New Roman"/>
                <a:cs typeface="Times New Roman"/>
              </a:rPr>
              <a:t>N(v)</a:t>
            </a:r>
            <a:r>
              <a:rPr lang="en-US" sz="1500">
                <a:latin typeface="Times New Roman"/>
                <a:cs typeface="Times New Roman"/>
              </a:rPr>
              <a:t> denotes the neighbors of </a:t>
            </a:r>
            <a:r>
              <a:rPr lang="en-US" sz="1500" b="1">
                <a:latin typeface="Times New Roman"/>
                <a:cs typeface="Times New Roman"/>
              </a:rPr>
              <a:t>v</a:t>
            </a:r>
            <a:r>
              <a:rPr lang="en-US" sz="1500">
                <a:latin typeface="Times New Roman"/>
                <a:cs typeface="Times New Roman"/>
              </a:rPr>
              <a:t> in graph </a:t>
            </a:r>
            <a:r>
              <a:rPr lang="en-US" sz="1500" b="1">
                <a:latin typeface="Times New Roman"/>
                <a:cs typeface="Times New Roman"/>
              </a:rPr>
              <a:t>G</a:t>
            </a:r>
            <a:r>
              <a:rPr lang="en-US" sz="1500">
                <a:latin typeface="Times New Roman"/>
                <a:cs typeface="Times New Roman"/>
              </a:rPr>
              <a:t>. [11,12]</a:t>
            </a:r>
            <a:endParaRPr lang="en-US" sz="1500">
              <a:latin typeface="Times New Roman" panose="02020603050405020304" pitchFamily="18" charset="0"/>
              <a:cs typeface="Times New Roman" panose="02020603050405020304" pitchFamily="18" charset="0"/>
            </a:endParaRPr>
          </a:p>
        </p:txBody>
      </p:sp>
      <p:pic>
        <p:nvPicPr>
          <p:cNvPr id="3" name="Picture 4" descr="A picture containing text, person&#10;&#10;Description automatically generated">
            <a:extLst>
              <a:ext uri="{FF2B5EF4-FFF2-40B4-BE49-F238E27FC236}">
                <a16:creationId xmlns:a16="http://schemas.microsoft.com/office/drawing/2014/main" id="{66D8C70F-AA09-5FE1-4406-06617B6FD662}"/>
              </a:ext>
            </a:extLst>
          </p:cNvPr>
          <p:cNvPicPr>
            <a:picLocks noChangeAspect="1"/>
          </p:cNvPicPr>
          <p:nvPr/>
        </p:nvPicPr>
        <p:blipFill>
          <a:blip r:embed="rId4"/>
          <a:stretch>
            <a:fillRect/>
          </a:stretch>
        </p:blipFill>
        <p:spPr>
          <a:xfrm>
            <a:off x="1388853" y="2936065"/>
            <a:ext cx="3418935" cy="1359681"/>
          </a:xfrm>
          <a:prstGeom prst="rect">
            <a:avLst/>
          </a:prstGeom>
        </p:spPr>
      </p:pic>
      <p:pic>
        <p:nvPicPr>
          <p:cNvPr id="5" name="Picture 7">
            <a:extLst>
              <a:ext uri="{FF2B5EF4-FFF2-40B4-BE49-F238E27FC236}">
                <a16:creationId xmlns:a16="http://schemas.microsoft.com/office/drawing/2014/main" id="{37DEDD49-C7E7-2EE8-9AD8-D658C523AF85}"/>
              </a:ext>
            </a:extLst>
          </p:cNvPr>
          <p:cNvPicPr>
            <a:picLocks noChangeAspect="1"/>
          </p:cNvPicPr>
          <p:nvPr/>
        </p:nvPicPr>
        <p:blipFill>
          <a:blip r:embed="rId5"/>
          <a:stretch>
            <a:fillRect/>
          </a:stretch>
        </p:blipFill>
        <p:spPr>
          <a:xfrm>
            <a:off x="1395681" y="5088506"/>
            <a:ext cx="1866900" cy="419100"/>
          </a:xfrm>
          <a:prstGeom prst="rect">
            <a:avLst/>
          </a:prstGeom>
        </p:spPr>
      </p:pic>
      <p:sp>
        <p:nvSpPr>
          <p:cNvPr id="8" name="TextBox 7">
            <a:extLst>
              <a:ext uri="{FF2B5EF4-FFF2-40B4-BE49-F238E27FC236}">
                <a16:creationId xmlns:a16="http://schemas.microsoft.com/office/drawing/2014/main" id="{41DA762B-8C4F-E97E-44A1-01138CC4927E}"/>
              </a:ext>
            </a:extLst>
          </p:cNvPr>
          <p:cNvSpPr txBox="1"/>
          <p:nvPr/>
        </p:nvSpPr>
        <p:spPr>
          <a:xfrm>
            <a:off x="198408" y="4523692"/>
            <a:ext cx="5243134" cy="21082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Times New Roman"/>
                <a:cs typeface="Times New Roman"/>
              </a:rPr>
              <a:t>The readout phase computes a feature vector for the whole graph using some readout function </a:t>
            </a:r>
            <a:r>
              <a:rPr lang="en-US" sz="1500" b="1">
                <a:latin typeface="Times New Roman"/>
                <a:cs typeface="Times New Roman"/>
              </a:rPr>
              <a:t>R</a:t>
            </a:r>
            <a:r>
              <a:rPr lang="en-US" sz="1500">
                <a:latin typeface="Times New Roman"/>
                <a:cs typeface="Times New Roman"/>
              </a:rPr>
              <a:t> according to</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sz="1500">
                <a:latin typeface="Times New Roman"/>
                <a:cs typeface="Times New Roman"/>
              </a:rPr>
              <a:t>we extract all newly update hidden states and create a final feature vector describing the whole graph. This feature vector can be then used as input to a standard machine learning model.</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FD1582E-1C1C-4EA3-CE7E-5D098E48CB2D}"/>
              </a:ext>
            </a:extLst>
          </p:cNvPr>
          <p:cNvSpPr txBox="1"/>
          <p:nvPr/>
        </p:nvSpPr>
        <p:spPr>
          <a:xfrm>
            <a:off x="4147923" y="6470378"/>
            <a:ext cx="6462371" cy="323165"/>
          </a:xfrm>
          <a:prstGeom prst="rect">
            <a:avLst/>
          </a:prstGeom>
          <a:noFill/>
        </p:spPr>
        <p:txBody>
          <a:bodyPr wrap="square" rtlCol="0">
            <a:spAutoFit/>
          </a:bodyPr>
          <a:lstStyle/>
          <a:p>
            <a:pPr algn="ctr"/>
            <a:r>
              <a:rPr lang="en-IN" sz="1500" b="1">
                <a:latin typeface="Times New Roman" panose="02020603050405020304" pitchFamily="18" charset="0"/>
                <a:cs typeface="Times New Roman" panose="02020603050405020304" pitchFamily="18" charset="0"/>
              </a:rPr>
              <a:t>Edge Conditioned Convolution [13]</a:t>
            </a:r>
          </a:p>
        </p:txBody>
      </p:sp>
      <p:sp>
        <p:nvSpPr>
          <p:cNvPr id="11" name="Title 1">
            <a:extLst>
              <a:ext uri="{FF2B5EF4-FFF2-40B4-BE49-F238E27FC236}">
                <a16:creationId xmlns:a16="http://schemas.microsoft.com/office/drawing/2014/main" id="{7035FA55-47DC-0FFE-5A28-9F1561F70A26}"/>
              </a:ext>
            </a:extLst>
          </p:cNvPr>
          <p:cNvSpPr txBox="1">
            <a:spLocks/>
          </p:cNvSpPr>
          <p:nvPr/>
        </p:nvSpPr>
        <p:spPr>
          <a:xfrm>
            <a:off x="157315" y="140897"/>
            <a:ext cx="6046839" cy="42627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panose="04020705040A02060702" pitchFamily="82" charset="0"/>
                <a:cs typeface="Times New Roman" panose="02020603050405020304" pitchFamily="18" charset="0"/>
              </a:rPr>
              <a:t>Message passing neural network</a:t>
            </a:r>
            <a:endParaRPr lang="en-US" sz="2500"/>
          </a:p>
        </p:txBody>
      </p:sp>
      <p:sp>
        <p:nvSpPr>
          <p:cNvPr id="12" name="TextBox 11">
            <a:extLst>
              <a:ext uri="{FF2B5EF4-FFF2-40B4-BE49-F238E27FC236}">
                <a16:creationId xmlns:a16="http://schemas.microsoft.com/office/drawing/2014/main" id="{6AB87140-6160-F7DF-CA69-61F89EC2AA16}"/>
              </a:ext>
            </a:extLst>
          </p:cNvPr>
          <p:cNvSpPr txBox="1"/>
          <p:nvPr/>
        </p:nvSpPr>
        <p:spPr>
          <a:xfrm>
            <a:off x="5948515" y="3292740"/>
            <a:ext cx="511277" cy="323165"/>
          </a:xfrm>
          <a:prstGeom prst="rect">
            <a:avLst/>
          </a:prstGeom>
          <a:noFill/>
        </p:spPr>
        <p:txBody>
          <a:bodyPr wrap="square" rtlCol="0">
            <a:spAutoFit/>
          </a:bodyPr>
          <a:lstStyle/>
          <a:p>
            <a:pPr algn="ctr"/>
            <a:r>
              <a:rPr lang="en-IN" sz="1500" b="1">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2369916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2A19DA-A1D7-0C86-294F-0CADF6EC8AC8}"/>
              </a:ext>
            </a:extLst>
          </p:cNvPr>
          <p:cNvSpPr txBox="1">
            <a:spLocks/>
          </p:cNvSpPr>
          <p:nvPr/>
        </p:nvSpPr>
        <p:spPr>
          <a:xfrm>
            <a:off x="161283" y="82671"/>
            <a:ext cx="7072250" cy="5412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a:cs typeface="Times New Roman"/>
              </a:rPr>
              <a:t>MODEL / Architecture USED</a:t>
            </a:r>
          </a:p>
        </p:txBody>
      </p:sp>
      <p:sp>
        <p:nvSpPr>
          <p:cNvPr id="8" name="TextBox 7">
            <a:extLst>
              <a:ext uri="{FF2B5EF4-FFF2-40B4-BE49-F238E27FC236}">
                <a16:creationId xmlns:a16="http://schemas.microsoft.com/office/drawing/2014/main" id="{007E75A8-6B72-0BC9-EADA-0948D7FF5240}"/>
              </a:ext>
            </a:extLst>
          </p:cNvPr>
          <p:cNvSpPr txBox="1"/>
          <p:nvPr/>
        </p:nvSpPr>
        <p:spPr>
          <a:xfrm>
            <a:off x="72794" y="6467552"/>
            <a:ext cx="4902330" cy="307777"/>
          </a:xfrm>
          <a:prstGeom prst="rect">
            <a:avLst/>
          </a:prstGeom>
          <a:noFill/>
        </p:spPr>
        <p:txBody>
          <a:bodyPr wrap="square" rtlCol="0">
            <a:spAutoFit/>
          </a:bodyPr>
          <a:lstStyle/>
          <a:p>
            <a:pPr algn="ctr"/>
            <a:r>
              <a:rPr lang="en-IN" b="1">
                <a:latin typeface="Times New Roman" panose="02020603050405020304" pitchFamily="18" charset="0"/>
                <a:cs typeface="Times New Roman" panose="02020603050405020304" pitchFamily="18" charset="0"/>
              </a:rPr>
              <a:t>Block Diagram of Model architecture used</a:t>
            </a:r>
          </a:p>
        </p:txBody>
      </p:sp>
      <p:sp>
        <p:nvSpPr>
          <p:cNvPr id="10" name="TextBox 9">
            <a:extLst>
              <a:ext uri="{FF2B5EF4-FFF2-40B4-BE49-F238E27FC236}">
                <a16:creationId xmlns:a16="http://schemas.microsoft.com/office/drawing/2014/main" id="{B439DF42-0617-6CBB-C21B-CED96741AC68}"/>
              </a:ext>
            </a:extLst>
          </p:cNvPr>
          <p:cNvSpPr txBox="1"/>
          <p:nvPr/>
        </p:nvSpPr>
        <p:spPr>
          <a:xfrm>
            <a:off x="5083277" y="198888"/>
            <a:ext cx="6947439" cy="2662267"/>
          </a:xfrm>
          <a:prstGeom prst="rect">
            <a:avLst/>
          </a:prstGeom>
          <a:noFill/>
        </p:spPr>
        <p:txBody>
          <a:bodyPr wrap="square" lIns="91440" tIns="45720" rIns="91440" bIns="45720" rtlCol="0" anchor="t">
            <a:spAutoFit/>
          </a:bodyPr>
          <a:lstStyle/>
          <a:p>
            <a:r>
              <a:rPr lang="en-IN" sz="1600" b="1">
                <a:latin typeface="Times New Roman" panose="02020603050405020304" pitchFamily="18" charset="0"/>
                <a:cs typeface="Times New Roman" panose="02020603050405020304" pitchFamily="18" charset="0"/>
              </a:rPr>
              <a:t>NNConv Layer:  (Built on the Base Message Passing Class)</a:t>
            </a:r>
          </a:p>
          <a:p>
            <a:endParaRPr lang="en-IN" sz="1500" b="1">
              <a:latin typeface="Times New Roman" panose="02020603050405020304" pitchFamily="18" charset="0"/>
              <a:cs typeface="Times New Roman" panose="02020603050405020304" pitchFamily="18" charset="0"/>
            </a:endParaRPr>
          </a:p>
          <a:p>
            <a:r>
              <a:rPr lang="en-IN" sz="1500">
                <a:solidFill>
                  <a:schemeClr val="tx1"/>
                </a:solidFill>
                <a:latin typeface="Times New Roman" panose="02020603050405020304" pitchFamily="18" charset="0"/>
                <a:cs typeface="Times New Roman" panose="02020603050405020304" pitchFamily="18" charset="0"/>
              </a:rPr>
              <a:t>NNConv Layer is a </a:t>
            </a:r>
            <a:r>
              <a:rPr lang="en-IN" sz="1500" b="1">
                <a:solidFill>
                  <a:schemeClr val="tx1"/>
                </a:solidFill>
                <a:latin typeface="Times New Roman" panose="02020603050405020304" pitchFamily="18" charset="0"/>
                <a:cs typeface="Times New Roman" panose="02020603050405020304" pitchFamily="18" charset="0"/>
              </a:rPr>
              <a:t>Edge Conditioned Convolutional Layer (ECC)</a:t>
            </a:r>
            <a:r>
              <a:rPr lang="en-IN" sz="1500">
                <a:solidFill>
                  <a:schemeClr val="tx1"/>
                </a:solidFill>
                <a:latin typeface="Times New Roman" panose="02020603050405020304" pitchFamily="18" charset="0"/>
                <a:cs typeface="Times New Roman" panose="02020603050405020304" pitchFamily="18" charset="0"/>
              </a:rPr>
              <a:t> that takes into account the structure of a graph when performing convolutions. The input is represented as a graph structure, where each node corresponds to a feature vector and each edge represents a relationship between nodes. </a:t>
            </a:r>
          </a:p>
          <a:p>
            <a:endParaRPr lang="en-IN" sz="1500">
              <a:solidFill>
                <a:schemeClr val="tx1"/>
              </a:solidFill>
              <a:latin typeface="Times New Roman" panose="02020603050405020304" pitchFamily="18" charset="0"/>
              <a:cs typeface="Times New Roman" panose="02020603050405020304" pitchFamily="18" charset="0"/>
            </a:endParaRPr>
          </a:p>
          <a:p>
            <a:r>
              <a:rPr lang="en-US" sz="1500" b="0" i="0">
                <a:solidFill>
                  <a:schemeClr val="tx1"/>
                </a:solidFill>
                <a:effectLst/>
                <a:latin typeface="Times New Roman" panose="02020603050405020304" pitchFamily="18" charset="0"/>
                <a:cs typeface="Times New Roman" panose="02020603050405020304" pitchFamily="18" charset="0"/>
              </a:rPr>
              <a:t>The output of the ECC operation on node </a:t>
            </a:r>
            <a:r>
              <a:rPr lang="en-US" sz="1500" b="0" i="0" err="1">
                <a:solidFill>
                  <a:schemeClr val="tx1"/>
                </a:solidFill>
                <a:effectLst/>
                <a:latin typeface="Times New Roman" panose="02020603050405020304" pitchFamily="18" charset="0"/>
                <a:cs typeface="Times New Roman" panose="02020603050405020304" pitchFamily="18" charset="0"/>
              </a:rPr>
              <a:t>i</a:t>
            </a:r>
            <a:r>
              <a:rPr lang="en-US" sz="1500" b="0" i="0">
                <a:solidFill>
                  <a:schemeClr val="tx1"/>
                </a:solidFill>
                <a:effectLst/>
                <a:latin typeface="Times New Roman" panose="02020603050405020304" pitchFamily="18" charset="0"/>
                <a:cs typeface="Times New Roman" panose="02020603050405020304" pitchFamily="18" charset="0"/>
              </a:rPr>
              <a:t> is a </a:t>
            </a:r>
            <a:r>
              <a:rPr lang="en-US" sz="1500" b="1" i="0">
                <a:solidFill>
                  <a:schemeClr val="tx1"/>
                </a:solidFill>
                <a:effectLst/>
                <a:latin typeface="Times New Roman" panose="02020603050405020304" pitchFamily="18" charset="0"/>
                <a:cs typeface="Times New Roman" panose="02020603050405020304" pitchFamily="18" charset="0"/>
              </a:rPr>
              <a:t>new feature vector </a:t>
            </a:r>
            <a:r>
              <a:rPr lang="en-US" sz="1500" b="0" i="0">
                <a:solidFill>
                  <a:schemeClr val="tx1"/>
                </a:solidFill>
                <a:effectLst/>
                <a:latin typeface="Times New Roman" panose="02020603050405020304" pitchFamily="18" charset="0"/>
                <a:cs typeface="Times New Roman" panose="02020603050405020304" pitchFamily="18" charset="0"/>
              </a:rPr>
              <a:t>that captures the information from its neighbors in the graph. </a:t>
            </a:r>
            <a:r>
              <a:rPr lang="en-US" sz="1500" b="1" i="0">
                <a:solidFill>
                  <a:schemeClr val="tx1"/>
                </a:solidFill>
                <a:effectLst/>
                <a:latin typeface="Times New Roman" panose="02020603050405020304" pitchFamily="18" charset="0"/>
                <a:cs typeface="Times New Roman" panose="02020603050405020304" pitchFamily="18" charset="0"/>
              </a:rPr>
              <a:t>This operation can be applied to all nodes </a:t>
            </a:r>
            <a:r>
              <a:rPr lang="en-US" sz="1500" b="0" i="0">
                <a:solidFill>
                  <a:schemeClr val="tx1"/>
                </a:solidFill>
                <a:effectLst/>
                <a:latin typeface="Times New Roman" panose="02020603050405020304" pitchFamily="18" charset="0"/>
                <a:cs typeface="Times New Roman" panose="02020603050405020304" pitchFamily="18" charset="0"/>
              </a:rPr>
              <a:t>in the graph to obtain a new set of feature vectors, which can be used for downstream tasks</a:t>
            </a:r>
            <a:r>
              <a:rPr lang="en-US" sz="1500" b="0" i="0">
                <a:solidFill>
                  <a:srgbClr val="374151"/>
                </a:solidFill>
                <a:effectLst/>
                <a:latin typeface="Times New Roman" panose="02020603050405020304" pitchFamily="18" charset="0"/>
                <a:cs typeface="Times New Roman" panose="02020603050405020304" pitchFamily="18" charset="0"/>
              </a:rPr>
              <a:t>. </a:t>
            </a:r>
            <a:r>
              <a:rPr lang="en-US" sz="1500" b="1" i="0">
                <a:solidFill>
                  <a:srgbClr val="374151"/>
                </a:solidFill>
                <a:effectLst/>
                <a:latin typeface="Times New Roman" panose="02020603050405020304" pitchFamily="18" charset="0"/>
                <a:cs typeface="Times New Roman" panose="02020603050405020304" pitchFamily="18" charset="0"/>
              </a:rPr>
              <a:t>[13]</a:t>
            </a:r>
            <a:endParaRPr lang="en-IN" sz="1500" b="1">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E2B58D0-50AB-0676-5408-95B099E8ABC4}"/>
              </a:ext>
            </a:extLst>
          </p:cNvPr>
          <p:cNvPicPr>
            <a:picLocks noChangeAspect="1"/>
          </p:cNvPicPr>
          <p:nvPr/>
        </p:nvPicPr>
        <p:blipFill>
          <a:blip r:embed="rId2"/>
          <a:stretch>
            <a:fillRect/>
          </a:stretch>
        </p:blipFill>
        <p:spPr>
          <a:xfrm>
            <a:off x="5141669" y="2861155"/>
            <a:ext cx="4961050" cy="1044030"/>
          </a:xfrm>
          <a:prstGeom prst="rect">
            <a:avLst/>
          </a:prstGeom>
        </p:spPr>
      </p:pic>
      <p:sp>
        <p:nvSpPr>
          <p:cNvPr id="11" name="TextBox 10">
            <a:extLst>
              <a:ext uri="{FF2B5EF4-FFF2-40B4-BE49-F238E27FC236}">
                <a16:creationId xmlns:a16="http://schemas.microsoft.com/office/drawing/2014/main" id="{4760F0D7-D277-0DF8-4189-76D7EF9017B1}"/>
              </a:ext>
            </a:extLst>
          </p:cNvPr>
          <p:cNvSpPr txBox="1"/>
          <p:nvPr/>
        </p:nvSpPr>
        <p:spPr>
          <a:xfrm>
            <a:off x="10407845" y="2897833"/>
            <a:ext cx="166834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Times New Roman" panose="02020603050405020304" pitchFamily="18" charset="0"/>
                <a:cs typeface="Times New Roman" panose="02020603050405020304" pitchFamily="18" charset="0"/>
              </a:rPr>
              <a:t>x</a:t>
            </a:r>
            <a:r>
              <a:rPr lang="en-US" b="1" baseline="-25000" err="1">
                <a:latin typeface="Times New Roman" panose="02020603050405020304" pitchFamily="18" charset="0"/>
                <a:cs typeface="Times New Roman" panose="02020603050405020304" pitchFamily="18" charset="0"/>
              </a:rPr>
              <a:t>j</a:t>
            </a:r>
            <a:r>
              <a:rPr lang="en-US">
                <a:latin typeface="Times New Roman" panose="02020603050405020304" pitchFamily="18" charset="0"/>
                <a:cs typeface="Times New Roman" panose="02020603050405020304" pitchFamily="18" charset="0"/>
              </a:rPr>
              <a:t> = node feature</a:t>
            </a:r>
          </a:p>
          <a:p>
            <a:endParaRPr lang="en-US">
              <a:latin typeface="Times New Roman" panose="02020603050405020304" pitchFamily="18" charset="0"/>
              <a:cs typeface="Times New Roman" panose="02020603050405020304" pitchFamily="18" charset="0"/>
            </a:endParaRPr>
          </a:p>
          <a:p>
            <a:r>
              <a:rPr lang="en-US" b="1" err="1">
                <a:latin typeface="Times New Roman" panose="02020603050405020304" pitchFamily="18" charset="0"/>
                <a:cs typeface="Times New Roman" panose="02020603050405020304" pitchFamily="18" charset="0"/>
              </a:rPr>
              <a:t>e</a:t>
            </a:r>
            <a:r>
              <a:rPr lang="en-US" b="1" baseline="-25000" err="1">
                <a:latin typeface="Times New Roman" panose="02020603050405020304" pitchFamily="18" charset="0"/>
                <a:cs typeface="Times New Roman" panose="02020603050405020304" pitchFamily="18" charset="0"/>
              </a:rPr>
              <a:t>ij</a:t>
            </a:r>
            <a:r>
              <a:rPr lang="en-US" b="1" baseline="-2500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edge feature</a:t>
            </a:r>
          </a:p>
        </p:txBody>
      </p:sp>
      <p:sp>
        <p:nvSpPr>
          <p:cNvPr id="13" name="TextBox 12">
            <a:extLst>
              <a:ext uri="{FF2B5EF4-FFF2-40B4-BE49-F238E27FC236}">
                <a16:creationId xmlns:a16="http://schemas.microsoft.com/office/drawing/2014/main" id="{4BEC39CC-61FA-71A2-CF13-8832E21E1C7E}"/>
              </a:ext>
            </a:extLst>
          </p:cNvPr>
          <p:cNvSpPr txBox="1"/>
          <p:nvPr/>
        </p:nvSpPr>
        <p:spPr>
          <a:xfrm>
            <a:off x="5083277" y="3987014"/>
            <a:ext cx="6780893" cy="1246495"/>
          </a:xfrm>
          <a:prstGeom prst="rect">
            <a:avLst/>
          </a:prstGeom>
          <a:noFill/>
        </p:spPr>
        <p:txBody>
          <a:bodyPr wrap="square" rtlCol="0">
            <a:spAutoFit/>
          </a:bodyPr>
          <a:lstStyle/>
          <a:p>
            <a:r>
              <a:rPr lang="en-IN" sz="1500">
                <a:latin typeface="Times New Roman" panose="02020603050405020304" pitchFamily="18" charset="0"/>
                <a:cs typeface="Times New Roman" panose="02020603050405020304" pitchFamily="18" charset="0"/>
              </a:rPr>
              <a:t>The NNConv layer uses </a:t>
            </a:r>
            <a:r>
              <a:rPr lang="en-IN" sz="1500" b="1">
                <a:latin typeface="Times New Roman" panose="02020603050405020304" pitchFamily="18" charset="0"/>
                <a:cs typeface="Times New Roman" panose="02020603050405020304" pitchFamily="18" charset="0"/>
              </a:rPr>
              <a:t>dynamic kernel </a:t>
            </a:r>
            <a:r>
              <a:rPr lang="en-IN" sz="1500">
                <a:latin typeface="Times New Roman" panose="02020603050405020304" pitchFamily="18" charset="0"/>
                <a:cs typeface="Times New Roman" panose="02020603050405020304" pitchFamily="18" charset="0"/>
              </a:rPr>
              <a:t>which </a:t>
            </a:r>
            <a:r>
              <a:rPr lang="en-US" sz="1500" b="0" i="0">
                <a:solidFill>
                  <a:schemeClr val="tx1"/>
                </a:solidFill>
                <a:effectLst/>
                <a:latin typeface="Times New Roman" panose="02020603050405020304" pitchFamily="18" charset="0"/>
                <a:cs typeface="Times New Roman" panose="02020603050405020304" pitchFamily="18" charset="0"/>
              </a:rPr>
              <a:t>is a learnable parameter that is used to compute the convolutional filter weights for each edge in the graph. Unlike traditional convolutional networks, where the kernel weights are fixed, the dynamic kernel in ECC Networks allows the network to adapt the convolutional filter to the local structure of the graph.</a:t>
            </a:r>
            <a:endParaRPr lang="en-IN" sz="1500">
              <a:solidFill>
                <a:schemeClr val="tx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1B79D75-9BA5-B65D-3487-958540036B2C}"/>
              </a:ext>
            </a:extLst>
          </p:cNvPr>
          <p:cNvSpPr txBox="1"/>
          <p:nvPr/>
        </p:nvSpPr>
        <p:spPr>
          <a:xfrm>
            <a:off x="5083276" y="5419640"/>
            <a:ext cx="6947439"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latin typeface="Times New Roman"/>
                <a:cs typeface="Times New Roman"/>
              </a:rPr>
              <a:t>Global Add Pool</a:t>
            </a:r>
          </a:p>
          <a:p>
            <a:r>
              <a:rPr lang="en-US" sz="1500">
                <a:latin typeface="Times New Roman"/>
                <a:cs typeface="Times New Roman"/>
              </a:rPr>
              <a:t>The feature map is summed over all of its spatial dimensions to produce a single scalar value for each feature map.</a:t>
            </a:r>
          </a:p>
          <a:p>
            <a:r>
              <a:rPr lang="en-US">
                <a:latin typeface="Times New Roman"/>
                <a:cs typeface="Times New Roman"/>
              </a:rPr>
              <a:t>It is useful for reducing the dimensionality of the feature maps before the final layer of a neural network., where the output needs to be a scalar value.</a:t>
            </a:r>
            <a:endParaRPr lang="en-US" sz="1800" b="1">
              <a:latin typeface="Times New Roman"/>
              <a:cs typeface="Times New Roman"/>
            </a:endParaRPr>
          </a:p>
        </p:txBody>
      </p:sp>
      <p:pic>
        <p:nvPicPr>
          <p:cNvPr id="15" name="Picture 15" descr="Diagram&#10;&#10;Description automatically generated">
            <a:extLst>
              <a:ext uri="{FF2B5EF4-FFF2-40B4-BE49-F238E27FC236}">
                <a16:creationId xmlns:a16="http://schemas.microsoft.com/office/drawing/2014/main" id="{2D804F78-33A1-0F41-1A40-67D98CA9B597}"/>
              </a:ext>
            </a:extLst>
          </p:cNvPr>
          <p:cNvPicPr>
            <a:picLocks noChangeAspect="1"/>
          </p:cNvPicPr>
          <p:nvPr/>
        </p:nvPicPr>
        <p:blipFill>
          <a:blip r:embed="rId3"/>
          <a:stretch>
            <a:fillRect/>
          </a:stretch>
        </p:blipFill>
        <p:spPr>
          <a:xfrm>
            <a:off x="66137" y="617517"/>
            <a:ext cx="4770406" cy="5704625"/>
          </a:xfrm>
          <a:prstGeom prst="rect">
            <a:avLst/>
          </a:prstGeom>
        </p:spPr>
      </p:pic>
    </p:spTree>
    <p:extLst>
      <p:ext uri="{BB962C8B-B14F-4D97-AF65-F5344CB8AC3E}">
        <p14:creationId xmlns:p14="http://schemas.microsoft.com/office/powerpoint/2010/main" val="2046290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2A19DA-A1D7-0C86-294F-0CADF6EC8AC8}"/>
              </a:ext>
            </a:extLst>
          </p:cNvPr>
          <p:cNvSpPr txBox="1">
            <a:spLocks/>
          </p:cNvSpPr>
          <p:nvPr/>
        </p:nvSpPr>
        <p:spPr>
          <a:xfrm>
            <a:off x="161283" y="82671"/>
            <a:ext cx="7072250" cy="5412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a:cs typeface="Times New Roman"/>
              </a:rPr>
              <a:t>Gated recurrent unit (GRU) </a:t>
            </a:r>
            <a:endParaRPr lang="en-IN" sz="2500" u="sng">
              <a:solidFill>
                <a:schemeClr val="accent5">
                  <a:lumMod val="50000"/>
                </a:schemeClr>
              </a:solidFill>
              <a:latin typeface="Algerian" panose="04020705040A02060702" pitchFamily="82" charset="0"/>
              <a:cs typeface="Times New Roman" panose="02020603050405020304" pitchFamily="18" charset="0"/>
            </a:endParaRPr>
          </a:p>
        </p:txBody>
      </p:sp>
      <p:pic>
        <p:nvPicPr>
          <p:cNvPr id="3" name="Picture 5" descr="Text, letter&#10;&#10;Description automatically generated">
            <a:extLst>
              <a:ext uri="{FF2B5EF4-FFF2-40B4-BE49-F238E27FC236}">
                <a16:creationId xmlns:a16="http://schemas.microsoft.com/office/drawing/2014/main" id="{D311E1F8-7485-C5B1-721C-7565C46EB78E}"/>
              </a:ext>
            </a:extLst>
          </p:cNvPr>
          <p:cNvPicPr>
            <a:picLocks noChangeAspect="1"/>
          </p:cNvPicPr>
          <p:nvPr/>
        </p:nvPicPr>
        <p:blipFill>
          <a:blip r:embed="rId2"/>
          <a:stretch>
            <a:fillRect/>
          </a:stretch>
        </p:blipFill>
        <p:spPr>
          <a:xfrm>
            <a:off x="466704" y="4701781"/>
            <a:ext cx="4051538" cy="2075390"/>
          </a:xfrm>
          <a:prstGeom prst="rect">
            <a:avLst/>
          </a:prstGeom>
        </p:spPr>
      </p:pic>
      <p:pic>
        <p:nvPicPr>
          <p:cNvPr id="5" name="Picture 4" descr="Diagram, schematic&#10;&#10;Description automatically generated">
            <a:extLst>
              <a:ext uri="{FF2B5EF4-FFF2-40B4-BE49-F238E27FC236}">
                <a16:creationId xmlns:a16="http://schemas.microsoft.com/office/drawing/2014/main" id="{CC7C6688-BAB8-E609-A56D-D77335669660}"/>
              </a:ext>
            </a:extLst>
          </p:cNvPr>
          <p:cNvPicPr>
            <a:picLocks noChangeAspect="1"/>
          </p:cNvPicPr>
          <p:nvPr/>
        </p:nvPicPr>
        <p:blipFill>
          <a:blip r:embed="rId3"/>
          <a:stretch>
            <a:fillRect/>
          </a:stretch>
        </p:blipFill>
        <p:spPr>
          <a:xfrm>
            <a:off x="466704" y="701743"/>
            <a:ext cx="4856671" cy="3507725"/>
          </a:xfrm>
          <a:prstGeom prst="rect">
            <a:avLst/>
          </a:prstGeom>
        </p:spPr>
      </p:pic>
      <p:sp>
        <p:nvSpPr>
          <p:cNvPr id="9" name="TextBox 8">
            <a:extLst>
              <a:ext uri="{FF2B5EF4-FFF2-40B4-BE49-F238E27FC236}">
                <a16:creationId xmlns:a16="http://schemas.microsoft.com/office/drawing/2014/main" id="{1454F874-0948-6887-E8C9-2EFEFF14D138}"/>
              </a:ext>
            </a:extLst>
          </p:cNvPr>
          <p:cNvSpPr txBox="1"/>
          <p:nvPr/>
        </p:nvSpPr>
        <p:spPr>
          <a:xfrm>
            <a:off x="5788140" y="614053"/>
            <a:ext cx="5937156" cy="2554545"/>
          </a:xfrm>
          <a:prstGeom prst="rect">
            <a:avLst/>
          </a:prstGeom>
          <a:noFill/>
        </p:spPr>
        <p:txBody>
          <a:bodyPr wrap="square" lIns="91440" tIns="45720" rIns="91440" bIns="45720" rtlCol="0" anchor="t">
            <a:spAutoFit/>
          </a:bodyPr>
          <a:lstStyle/>
          <a:p>
            <a:r>
              <a:rPr lang="en-IN" sz="1600" b="1">
                <a:latin typeface="Times New Roman"/>
                <a:ea typeface="Sans Serif Collection"/>
                <a:cs typeface="Times New Roman"/>
              </a:rPr>
              <a:t>The Symbols used in the GRU are :</a:t>
            </a:r>
          </a:p>
          <a:p>
            <a:r>
              <a:rPr lang="en-IN" sz="1600" b="1">
                <a:latin typeface="Times New Roman"/>
                <a:ea typeface="Sans Serif Collection"/>
                <a:cs typeface="Times New Roman"/>
              </a:rPr>
              <a:t>x</a:t>
            </a:r>
            <a:r>
              <a:rPr lang="en-IN" sz="1600" b="1" baseline="-25000">
                <a:latin typeface="Times New Roman"/>
                <a:ea typeface="Sans Serif Collection"/>
              </a:rPr>
              <a:t>(t)</a:t>
            </a:r>
            <a:r>
              <a:rPr lang="en-IN" sz="1600">
                <a:latin typeface="Times New Roman"/>
                <a:ea typeface="Sans Serif Collection"/>
              </a:rPr>
              <a:t> : input vector</a:t>
            </a:r>
          </a:p>
          <a:p>
            <a:r>
              <a:rPr lang="en-IN" sz="1600" b="1">
                <a:latin typeface="Times New Roman"/>
                <a:ea typeface="Sans Serif Collection"/>
              </a:rPr>
              <a:t>r</a:t>
            </a:r>
            <a:r>
              <a:rPr lang="en-IN" sz="1600" b="1" baseline="-25000">
                <a:latin typeface="Times New Roman"/>
                <a:ea typeface="Sans Serif Collection"/>
              </a:rPr>
              <a:t>(t)</a:t>
            </a:r>
            <a:r>
              <a:rPr lang="en-IN" sz="1600" b="1">
                <a:latin typeface="Times New Roman"/>
                <a:ea typeface="Sans Serif Collection"/>
              </a:rPr>
              <a:t> </a:t>
            </a:r>
            <a:r>
              <a:rPr lang="en-IN" sz="1600">
                <a:latin typeface="Times New Roman"/>
                <a:ea typeface="Sans Serif Collection"/>
              </a:rPr>
              <a:t>: reset gate controller</a:t>
            </a:r>
            <a:endParaRPr lang="en-IN" sz="1600">
              <a:latin typeface="Times New Roman"/>
              <a:ea typeface="Sans Serif Collection" panose="020B0502040504020204" pitchFamily="34" charset="0"/>
            </a:endParaRPr>
          </a:p>
          <a:p>
            <a:r>
              <a:rPr lang="en-IN" sz="1600" b="1">
                <a:latin typeface="Times New Roman"/>
                <a:ea typeface="Sans Serif Collection"/>
              </a:rPr>
              <a:t>g</a:t>
            </a:r>
            <a:r>
              <a:rPr lang="en-IN" sz="1600" b="1" baseline="-25000">
                <a:latin typeface="Times New Roman"/>
                <a:ea typeface="Sans Serif Collection"/>
              </a:rPr>
              <a:t>(t)</a:t>
            </a:r>
            <a:r>
              <a:rPr lang="en-IN" sz="1600" b="1">
                <a:latin typeface="Times New Roman"/>
                <a:ea typeface="Sans Serif Collection"/>
              </a:rPr>
              <a:t> </a:t>
            </a:r>
            <a:r>
              <a:rPr lang="en-IN" sz="1600">
                <a:latin typeface="Times New Roman"/>
                <a:ea typeface="Sans Serif Collection"/>
              </a:rPr>
              <a:t>: activation vector </a:t>
            </a:r>
            <a:endParaRPr lang="en-IN" sz="1600">
              <a:latin typeface="Times New Roman"/>
              <a:ea typeface="Sans Serif Collection" panose="020B0502040504020204" pitchFamily="34" charset="0"/>
            </a:endParaRPr>
          </a:p>
          <a:p>
            <a:r>
              <a:rPr lang="en-IN" sz="1600" b="1">
                <a:latin typeface="Times New Roman"/>
                <a:ea typeface="Sans Serif Collection"/>
              </a:rPr>
              <a:t>z</a:t>
            </a:r>
            <a:r>
              <a:rPr lang="en-IN" sz="1600" b="1" baseline="-25000">
                <a:latin typeface="Times New Roman"/>
                <a:ea typeface="Sans Serif Collection"/>
              </a:rPr>
              <a:t>(t)</a:t>
            </a:r>
            <a:r>
              <a:rPr lang="en-IN" sz="1600" b="1">
                <a:latin typeface="Times New Roman"/>
                <a:ea typeface="Sans Serif Collection"/>
              </a:rPr>
              <a:t> </a:t>
            </a:r>
            <a:r>
              <a:rPr lang="en-IN" sz="1600">
                <a:latin typeface="Times New Roman"/>
                <a:ea typeface="Sans Serif Collection"/>
              </a:rPr>
              <a:t>: update gate controller</a:t>
            </a:r>
            <a:endParaRPr lang="en-IN" sz="1600">
              <a:latin typeface="Times New Roman"/>
              <a:ea typeface="Sans Serif Collection" panose="020B0502040504020204" pitchFamily="34" charset="0"/>
            </a:endParaRPr>
          </a:p>
          <a:p>
            <a:r>
              <a:rPr lang="en-IN" sz="1600" b="1">
                <a:latin typeface="Times New Roman"/>
                <a:ea typeface="Sans Serif Collection"/>
              </a:rPr>
              <a:t>h</a:t>
            </a:r>
            <a:r>
              <a:rPr lang="en-IN" sz="1600" b="1" baseline="-25000">
                <a:latin typeface="Times New Roman"/>
                <a:ea typeface="Sans Serif Collection"/>
              </a:rPr>
              <a:t>(t)</a:t>
            </a:r>
            <a:r>
              <a:rPr lang="en-IN" sz="1600">
                <a:latin typeface="Times New Roman"/>
                <a:ea typeface="Sans Serif Collection"/>
              </a:rPr>
              <a:t> : hidden states</a:t>
            </a:r>
          </a:p>
          <a:p>
            <a:r>
              <a:rPr lang="en-IN" sz="1600" b="1">
                <a:latin typeface="Times New Roman"/>
                <a:ea typeface="Sans Serif Collection" panose="020B0502040504020204" pitchFamily="34" charset="0"/>
              </a:rPr>
              <a:t>FC</a:t>
            </a:r>
            <a:r>
              <a:rPr lang="en-IN" sz="1600">
                <a:latin typeface="Times New Roman"/>
                <a:ea typeface="Sans Serif Collection" panose="020B0502040504020204" pitchFamily="34" charset="0"/>
              </a:rPr>
              <a:t> : fully connected layer</a:t>
            </a:r>
          </a:p>
          <a:p>
            <a:r>
              <a:rPr lang="en-IN" sz="1600">
                <a:latin typeface="Times New Roman"/>
                <a:ea typeface="Sans Serif Collection" panose="020B0502040504020204" pitchFamily="34" charset="0"/>
              </a:rPr>
              <a:t>       /          : element-wise multiplication / addition</a:t>
            </a:r>
            <a:endParaRPr lang="en-IN" sz="1600">
              <a:latin typeface="Times New Roman" panose="02020603050405020304" pitchFamily="18" charset="0"/>
              <a:ea typeface="Sans Serif Collection" panose="020B0502040504020204" pitchFamily="34" charset="0"/>
            </a:endParaRPr>
          </a:p>
          <a:p>
            <a:endParaRPr lang="en-IN" sz="1600">
              <a:latin typeface="Times New Roman" panose="02020603050405020304" pitchFamily="18" charset="0"/>
              <a:ea typeface="Sans Serif Collection" panose="020B0502040504020204" pitchFamily="34" charset="0"/>
            </a:endParaRPr>
          </a:p>
          <a:p>
            <a:endParaRPr lang="en-IN" sz="1600">
              <a:latin typeface="Times New Roman" panose="02020603050405020304" pitchFamily="18" charset="0"/>
              <a:ea typeface="Sans Serif Collection" panose="020B0502040504020204" pitchFamily="34" charset="0"/>
            </a:endParaRPr>
          </a:p>
        </p:txBody>
      </p:sp>
      <p:sp>
        <p:nvSpPr>
          <p:cNvPr id="10" name="TextBox 9">
            <a:extLst>
              <a:ext uri="{FF2B5EF4-FFF2-40B4-BE49-F238E27FC236}">
                <a16:creationId xmlns:a16="http://schemas.microsoft.com/office/drawing/2014/main" id="{1608A2AC-0BB4-0128-F27E-6D76C714F7AA}"/>
              </a:ext>
            </a:extLst>
          </p:cNvPr>
          <p:cNvSpPr txBox="1"/>
          <p:nvPr/>
        </p:nvSpPr>
        <p:spPr>
          <a:xfrm>
            <a:off x="5943600" y="2480186"/>
            <a:ext cx="5865270" cy="1985159"/>
          </a:xfrm>
          <a:prstGeom prst="rect">
            <a:avLst/>
          </a:prstGeom>
          <a:noFill/>
        </p:spPr>
        <p:txBody>
          <a:bodyPr wrap="square" lIns="91440" tIns="45720" rIns="91440" bIns="45720" rtlCol="0" anchor="t">
            <a:spAutoFit/>
          </a:bodyPr>
          <a:lstStyle/>
          <a:p>
            <a:endParaRPr lang="en-IN" sz="1600" b="1">
              <a:latin typeface="Times New Roman"/>
              <a:ea typeface="Sans Serif Collection" panose="020B0502040504020204" pitchFamily="34" charset="0"/>
              <a:cs typeface="Times New Roman"/>
            </a:endParaRPr>
          </a:p>
          <a:p>
            <a:endParaRPr lang="en-IN" sz="1600" b="1">
              <a:latin typeface="Times New Roman"/>
              <a:ea typeface="Sans Serif Collection" panose="020B0502040504020204" pitchFamily="34" charset="0"/>
              <a:cs typeface="Times New Roman"/>
            </a:endParaRPr>
          </a:p>
          <a:p>
            <a:r>
              <a:rPr lang="en-IN" sz="1600" b="1">
                <a:latin typeface="Times New Roman"/>
                <a:ea typeface="Sans Serif Collection" panose="020B0502040504020204" pitchFamily="34" charset="0"/>
                <a:cs typeface="Times New Roman"/>
              </a:rPr>
              <a:t>Why are we using GRU instead of other RNNs :</a:t>
            </a:r>
            <a:endParaRPr lang="en-IN">
              <a:latin typeface="Times New Roman"/>
              <a:cs typeface="Times New Roman"/>
            </a:endParaRPr>
          </a:p>
          <a:p>
            <a:pPr marL="285750" indent="-285750">
              <a:buFont typeface="Wingdings"/>
              <a:buChar char="Ø"/>
            </a:pPr>
            <a:r>
              <a:rPr lang="en-IN" sz="1500">
                <a:latin typeface="Times New Roman"/>
                <a:ea typeface="Sans Serif Collection" panose="020B0502040504020204" pitchFamily="34" charset="0"/>
                <a:cs typeface="Times New Roman"/>
              </a:rPr>
              <a:t> GRU’s don’t have vanishing gradient problem unlike LSTM’s.</a:t>
            </a:r>
            <a:endParaRPr lang="en-IN" sz="1500" b="1">
              <a:latin typeface="Times New Roman" panose="02020603050405020304" pitchFamily="18" charset="0"/>
              <a:ea typeface="Sans Serif Collection" panose="020B0502040504020204" pitchFamily="34" charset="0"/>
              <a:cs typeface="Times New Roman" panose="02020603050405020304" pitchFamily="18" charset="0"/>
            </a:endParaRPr>
          </a:p>
          <a:p>
            <a:pPr marL="285750" indent="-285750">
              <a:buFont typeface="Wingdings" panose="05000000000000000000" pitchFamily="2" charset="2"/>
              <a:buChar char="Ø"/>
            </a:pPr>
            <a:r>
              <a:rPr lang="en-IN" sz="1500">
                <a:latin typeface="Times New Roman"/>
                <a:ea typeface="Sans Serif Collection" panose="020B0502040504020204" pitchFamily="34" charset="0"/>
                <a:cs typeface="Times New Roman"/>
              </a:rPr>
              <a:t>They have a simple architecture and have a much faster computation time than others.</a:t>
            </a:r>
          </a:p>
          <a:p>
            <a:pPr marL="285750" indent="-285750">
              <a:buFont typeface="Wingdings" panose="05000000000000000000" pitchFamily="2" charset="2"/>
              <a:buChar char="Ø"/>
            </a:pPr>
            <a:r>
              <a:rPr lang="en-IN" sz="1500">
                <a:latin typeface="Times New Roman"/>
                <a:ea typeface="Sans Serif Collection" panose="020B0502040504020204" pitchFamily="34" charset="0"/>
                <a:cs typeface="Times New Roman"/>
              </a:rPr>
              <a:t>Also it stores only the previous iteration as the input gate and the forget gate are merged together into one gate.</a:t>
            </a:r>
          </a:p>
        </p:txBody>
      </p:sp>
      <p:sp>
        <p:nvSpPr>
          <p:cNvPr id="11" name="TextBox 10">
            <a:extLst>
              <a:ext uri="{FF2B5EF4-FFF2-40B4-BE49-F238E27FC236}">
                <a16:creationId xmlns:a16="http://schemas.microsoft.com/office/drawing/2014/main" id="{1C63A34F-34A0-1E54-E2D5-CC3EE7F1C5D6}"/>
              </a:ext>
            </a:extLst>
          </p:cNvPr>
          <p:cNvSpPr txBox="1"/>
          <p:nvPr/>
        </p:nvSpPr>
        <p:spPr>
          <a:xfrm>
            <a:off x="4817806" y="4584662"/>
            <a:ext cx="7072250" cy="2062103"/>
          </a:xfrm>
          <a:prstGeom prst="rect">
            <a:avLst/>
          </a:prstGeom>
          <a:noFill/>
        </p:spPr>
        <p:txBody>
          <a:bodyPr wrap="square" lIns="91440" tIns="45720" rIns="91440" bIns="45720" rtlCol="0" anchor="t">
            <a:spAutoFit/>
          </a:bodyPr>
          <a:lstStyle/>
          <a:p>
            <a:r>
              <a:rPr lang="en-IN" sz="1600" b="1">
                <a:latin typeface="Times New Roman"/>
                <a:cs typeface="Times New Roman"/>
              </a:rPr>
              <a:t>Working of a GRU:</a:t>
            </a:r>
          </a:p>
          <a:p>
            <a:pPr marL="285750" indent="-285750">
              <a:buFont typeface="Wingdings"/>
              <a:buChar char="Ø"/>
            </a:pPr>
            <a:r>
              <a:rPr lang="en-IN" sz="1600">
                <a:latin typeface="Times New Roman"/>
                <a:cs typeface="Times New Roman"/>
              </a:rPr>
              <a:t>There is no output gate; the full state vector is output at every time step. However, there is a new gate controller </a:t>
            </a:r>
            <a:r>
              <a:rPr lang="en-IN" sz="1600" b="1">
                <a:latin typeface="Times New Roman"/>
                <a:cs typeface="Times New Roman"/>
              </a:rPr>
              <a:t>r</a:t>
            </a:r>
            <a:r>
              <a:rPr lang="en-IN" sz="1600" b="1" baseline="-25000">
                <a:latin typeface="Times New Roman"/>
                <a:cs typeface="Times New Roman"/>
              </a:rPr>
              <a:t>(t)</a:t>
            </a:r>
            <a:r>
              <a:rPr lang="en-IN" sz="1600" baseline="-25000">
                <a:latin typeface="Times New Roman"/>
                <a:cs typeface="Times New Roman"/>
              </a:rPr>
              <a:t> </a:t>
            </a:r>
            <a:r>
              <a:rPr lang="en-IN" sz="1600">
                <a:latin typeface="Times New Roman"/>
                <a:cs typeface="Times New Roman"/>
              </a:rPr>
              <a:t>that controls which part of the previous state will be shown to the main layer </a:t>
            </a:r>
            <a:r>
              <a:rPr lang="en-IN" sz="1600" b="1">
                <a:latin typeface="Times New Roman"/>
                <a:cs typeface="Times New Roman"/>
              </a:rPr>
              <a:t>g</a:t>
            </a:r>
            <a:r>
              <a:rPr lang="en-IN" sz="1600" b="1" baseline="-25000">
                <a:latin typeface="Times New Roman"/>
                <a:cs typeface="Times New Roman"/>
              </a:rPr>
              <a:t>(t)</a:t>
            </a:r>
            <a:r>
              <a:rPr lang="en-IN" sz="1600">
                <a:latin typeface="Times New Roman"/>
                <a:cs typeface="Times New Roman"/>
              </a:rPr>
              <a:t>.</a:t>
            </a:r>
          </a:p>
          <a:p>
            <a:pPr marL="285750" indent="-285750">
              <a:buFont typeface="Wingdings"/>
              <a:buChar char="Ø"/>
            </a:pPr>
            <a:r>
              <a:rPr lang="en-IN" sz="1600">
                <a:latin typeface="Times New Roman"/>
                <a:cs typeface="Times New Roman"/>
              </a:rPr>
              <a:t>A single gate controller </a:t>
            </a:r>
            <a:r>
              <a:rPr lang="en-IN" sz="1600" b="1">
                <a:latin typeface="Times New Roman"/>
                <a:cs typeface="Times New Roman"/>
              </a:rPr>
              <a:t>z</a:t>
            </a:r>
            <a:r>
              <a:rPr lang="en-IN" sz="1600" b="1" baseline="-25000">
                <a:latin typeface="Times New Roman"/>
                <a:cs typeface="Times New Roman"/>
              </a:rPr>
              <a:t>(t)</a:t>
            </a:r>
            <a:r>
              <a:rPr lang="en-IN" sz="1600">
                <a:latin typeface="Times New Roman"/>
                <a:cs typeface="Times New Roman"/>
              </a:rPr>
              <a:t> controls both the forget gate and the input gate. If the gate controller outputs a 1, the forget gate is open </a:t>
            </a:r>
            <a:r>
              <a:rPr lang="en-IN" sz="1600">
                <a:latin typeface="Times New Roman"/>
              </a:rPr>
              <a:t>(=1) and the input gate is closed (1-1=0). If it outputs a 0, the opposite happens.</a:t>
            </a:r>
          </a:p>
          <a:p>
            <a:pPr marL="285750" indent="-285750">
              <a:buFont typeface="Wingdings"/>
              <a:buChar char="Ø"/>
            </a:pPr>
            <a:r>
              <a:rPr lang="en-IN" sz="1600">
                <a:latin typeface="Times New Roman"/>
              </a:rPr>
              <a:t>Both state vectors are merged into a single vector </a:t>
            </a:r>
            <a:r>
              <a:rPr lang="en-IN" sz="1600" b="1">
                <a:latin typeface="Times New Roman"/>
                <a:cs typeface="Times New Roman"/>
              </a:rPr>
              <a:t>h</a:t>
            </a:r>
            <a:r>
              <a:rPr lang="en-IN" sz="1600" b="1" baseline="-25000">
                <a:latin typeface="Times New Roman"/>
                <a:cs typeface="Times New Roman"/>
              </a:rPr>
              <a:t>(t)</a:t>
            </a:r>
            <a:r>
              <a:rPr lang="en-IN" sz="1600" b="1">
                <a:latin typeface="Times New Roman"/>
                <a:cs typeface="Times New Roman"/>
              </a:rPr>
              <a:t>.</a:t>
            </a:r>
          </a:p>
        </p:txBody>
      </p:sp>
      <p:pic>
        <p:nvPicPr>
          <p:cNvPr id="2" name="Picture 3" descr="A picture containing icon&#10;&#10;Description automatically generated">
            <a:extLst>
              <a:ext uri="{FF2B5EF4-FFF2-40B4-BE49-F238E27FC236}">
                <a16:creationId xmlns:a16="http://schemas.microsoft.com/office/drawing/2014/main" id="{4E3EC57F-817D-035E-FDE5-581A9809C588}"/>
              </a:ext>
            </a:extLst>
          </p:cNvPr>
          <p:cNvPicPr>
            <a:picLocks noChangeAspect="1"/>
          </p:cNvPicPr>
          <p:nvPr/>
        </p:nvPicPr>
        <p:blipFill>
          <a:blip r:embed="rId4"/>
          <a:stretch>
            <a:fillRect/>
          </a:stretch>
        </p:blipFill>
        <p:spPr>
          <a:xfrm>
            <a:off x="5888247" y="2459247"/>
            <a:ext cx="314865" cy="228601"/>
          </a:xfrm>
          <a:prstGeom prst="rect">
            <a:avLst/>
          </a:prstGeom>
        </p:spPr>
      </p:pic>
      <p:pic>
        <p:nvPicPr>
          <p:cNvPr id="4" name="Picture 5" descr="A picture containing building&#10;&#10;Description automatically generated">
            <a:extLst>
              <a:ext uri="{FF2B5EF4-FFF2-40B4-BE49-F238E27FC236}">
                <a16:creationId xmlns:a16="http://schemas.microsoft.com/office/drawing/2014/main" id="{6C56ED36-5457-BD29-2D2D-799B0EE9D738}"/>
              </a:ext>
            </a:extLst>
          </p:cNvPr>
          <p:cNvPicPr>
            <a:picLocks noChangeAspect="1"/>
          </p:cNvPicPr>
          <p:nvPr/>
        </p:nvPicPr>
        <p:blipFill>
          <a:blip r:embed="rId5"/>
          <a:stretch>
            <a:fillRect/>
          </a:stretch>
        </p:blipFill>
        <p:spPr>
          <a:xfrm>
            <a:off x="6415626" y="2444510"/>
            <a:ext cx="237766" cy="272451"/>
          </a:xfrm>
          <a:prstGeom prst="rect">
            <a:avLst/>
          </a:prstGeom>
        </p:spPr>
      </p:pic>
      <p:sp>
        <p:nvSpPr>
          <p:cNvPr id="6" name="TextBox 5">
            <a:extLst>
              <a:ext uri="{FF2B5EF4-FFF2-40B4-BE49-F238E27FC236}">
                <a16:creationId xmlns:a16="http://schemas.microsoft.com/office/drawing/2014/main" id="{7AC317C6-3A5D-CEA6-F251-48CDECD0B8AD}"/>
              </a:ext>
            </a:extLst>
          </p:cNvPr>
          <p:cNvSpPr txBox="1"/>
          <p:nvPr/>
        </p:nvSpPr>
        <p:spPr>
          <a:xfrm>
            <a:off x="2140341" y="4311456"/>
            <a:ext cx="15570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GRU Cell</a:t>
            </a:r>
          </a:p>
        </p:txBody>
      </p:sp>
    </p:spTree>
    <p:extLst>
      <p:ext uri="{BB962C8B-B14F-4D97-AF65-F5344CB8AC3E}">
        <p14:creationId xmlns:p14="http://schemas.microsoft.com/office/powerpoint/2010/main" val="4155829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A7DE9B-6049-841D-7EC1-4D88BB169D36}"/>
              </a:ext>
            </a:extLst>
          </p:cNvPr>
          <p:cNvSpPr>
            <a:spLocks noGrp="1"/>
          </p:cNvSpPr>
          <p:nvPr>
            <p:ph type="body" idx="1"/>
          </p:nvPr>
        </p:nvSpPr>
        <p:spPr>
          <a:xfrm>
            <a:off x="204416" y="609586"/>
            <a:ext cx="11702450" cy="3717999"/>
          </a:xfrm>
        </p:spPr>
        <p:txBody>
          <a:bodyPr>
            <a:normAutofit lnSpcReduction="10000"/>
          </a:bodyPr>
          <a:lstStyle/>
          <a:p>
            <a:pPr marL="137160" indent="0">
              <a:buNone/>
            </a:pPr>
            <a:r>
              <a:rPr lang="en-US" sz="1600" cap="none">
                <a:latin typeface="Times New Roman"/>
                <a:ea typeface="+mn-lt"/>
                <a:cs typeface="+mn-lt"/>
              </a:rPr>
              <a:t>Batch normalization is a technique used in deep learning to improve the training of artificial neural networks. . This helps to reduce the effects of the "internal covariate shift" and can speed up training.</a:t>
            </a:r>
          </a:p>
          <a:p>
            <a:pPr marL="137160" indent="0">
              <a:buNone/>
            </a:pPr>
            <a:r>
              <a:rPr lang="en-US" sz="1600" cap="none">
                <a:latin typeface="Times New Roman"/>
                <a:ea typeface="+mn-lt"/>
                <a:cs typeface="+mn-lt"/>
              </a:rPr>
              <a:t>Given a batch of inputs X = {x1, x2, ..., </a:t>
            </a:r>
            <a:r>
              <a:rPr lang="en-US" sz="1600" cap="none" err="1">
                <a:latin typeface="Times New Roman"/>
                <a:ea typeface="+mn-lt"/>
                <a:cs typeface="+mn-lt"/>
              </a:rPr>
              <a:t>xn</a:t>
            </a:r>
            <a:r>
              <a:rPr lang="en-US" sz="1600" cap="none">
                <a:latin typeface="Times New Roman"/>
                <a:ea typeface="+mn-lt"/>
                <a:cs typeface="+mn-lt"/>
              </a:rPr>
              <a:t>} of size n, we can compute the mean and standard deviation of the batch as follows:</a:t>
            </a:r>
            <a:endParaRPr lang="en-US" sz="1600" cap="none">
              <a:latin typeface="Times New Roman"/>
              <a:cs typeface="Times New Roman"/>
            </a:endParaRPr>
          </a:p>
          <a:p>
            <a:pPr marL="137160" indent="0">
              <a:buClr>
                <a:srgbClr val="000000"/>
              </a:buClr>
              <a:buNone/>
            </a:pPr>
            <a:r>
              <a:rPr lang="en-US" sz="1600" cap="none">
                <a:latin typeface="Times New Roman"/>
                <a:ea typeface="+mn-lt"/>
                <a:cs typeface="+mn-lt"/>
              </a:rPr>
              <a:t>                         </a:t>
            </a:r>
          </a:p>
          <a:p>
            <a:pPr marL="137160" indent="0">
              <a:buNone/>
            </a:pPr>
            <a:endParaRPr lang="en-US" sz="1600" cap="none">
              <a:latin typeface="Times New Roman"/>
              <a:ea typeface="+mn-lt"/>
              <a:cs typeface="+mn-lt"/>
            </a:endParaRPr>
          </a:p>
          <a:p>
            <a:pPr marL="137160" indent="0">
              <a:buNone/>
            </a:pPr>
            <a:r>
              <a:rPr lang="en-US" sz="1600" cap="none">
                <a:latin typeface="Times New Roman"/>
                <a:ea typeface="+mn-lt"/>
                <a:cs typeface="+mn-lt"/>
              </a:rPr>
              <a:t>We then normalize each element of the batch by subtracting the mean and dividing by the standard deviation, and scale and shift the normalized values by learned parameters ɛ and β, respectively where ŷ</a:t>
            </a:r>
            <a:r>
              <a:rPr lang="en-US" sz="1600" cap="none" baseline="-25000">
                <a:latin typeface="Times New Roman"/>
                <a:ea typeface="+mn-lt"/>
                <a:cs typeface="+mn-lt"/>
              </a:rPr>
              <a:t>i</a:t>
            </a:r>
            <a:r>
              <a:rPr lang="en-US" sz="1600" cap="none">
                <a:latin typeface="Times New Roman"/>
                <a:ea typeface="+mn-lt"/>
                <a:cs typeface="+mn-lt"/>
              </a:rPr>
              <a:t> is the normalized output for the i-th input in the batch, σ is a small constant added for numerical stability.</a:t>
            </a:r>
            <a:endParaRPr lang="en-US" sz="1600" cap="none">
              <a:latin typeface="Times New Roman"/>
              <a:cs typeface="Times New Roman"/>
            </a:endParaRPr>
          </a:p>
          <a:p>
            <a:pPr marL="137160" indent="0">
              <a:buClr>
                <a:srgbClr val="000000"/>
              </a:buClr>
              <a:buNone/>
            </a:pPr>
            <a:r>
              <a:rPr lang="en-US" sz="1600" cap="none">
                <a:latin typeface="Times New Roman"/>
                <a:ea typeface="+mn-lt"/>
                <a:cs typeface="+mn-lt"/>
              </a:rPr>
              <a:t>Finally, the normalized outputs are passed through an activation function such as ReLU or sigmoid to produce the final output of the layer. This process is repeated for each layer in the neural network during training.</a:t>
            </a:r>
            <a:endParaRPr lang="en-US" sz="1600">
              <a:latin typeface="Times New Roman"/>
              <a:cs typeface="Times New Roman"/>
            </a:endParaRPr>
          </a:p>
        </p:txBody>
      </p:sp>
      <p:pic>
        <p:nvPicPr>
          <p:cNvPr id="4" name="Picture 4" descr="Text&#10;&#10;Description automatically generated">
            <a:extLst>
              <a:ext uri="{FF2B5EF4-FFF2-40B4-BE49-F238E27FC236}">
                <a16:creationId xmlns:a16="http://schemas.microsoft.com/office/drawing/2014/main" id="{F16DE850-D87C-E046-656E-F8FA672C9E57}"/>
              </a:ext>
            </a:extLst>
          </p:cNvPr>
          <p:cNvPicPr>
            <a:picLocks noChangeAspect="1"/>
          </p:cNvPicPr>
          <p:nvPr/>
        </p:nvPicPr>
        <p:blipFill>
          <a:blip r:embed="rId2"/>
          <a:stretch>
            <a:fillRect/>
          </a:stretch>
        </p:blipFill>
        <p:spPr>
          <a:xfrm>
            <a:off x="740965" y="1835954"/>
            <a:ext cx="1517889" cy="744568"/>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A22F839D-1918-DCDD-5827-8DAE3AAC43E9}"/>
              </a:ext>
            </a:extLst>
          </p:cNvPr>
          <p:cNvPicPr>
            <a:picLocks noChangeAspect="1"/>
          </p:cNvPicPr>
          <p:nvPr/>
        </p:nvPicPr>
        <p:blipFill>
          <a:blip r:embed="rId3"/>
          <a:stretch>
            <a:fillRect/>
          </a:stretch>
        </p:blipFill>
        <p:spPr>
          <a:xfrm>
            <a:off x="2879605" y="1832090"/>
            <a:ext cx="1865642" cy="723182"/>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74FF534B-77B5-F97A-7FDF-B58B13BE49BA}"/>
              </a:ext>
            </a:extLst>
          </p:cNvPr>
          <p:cNvPicPr>
            <a:picLocks noChangeAspect="1"/>
          </p:cNvPicPr>
          <p:nvPr/>
        </p:nvPicPr>
        <p:blipFill>
          <a:blip r:embed="rId4"/>
          <a:stretch>
            <a:fillRect/>
          </a:stretch>
        </p:blipFill>
        <p:spPr>
          <a:xfrm>
            <a:off x="5711054" y="1836226"/>
            <a:ext cx="2366871" cy="758764"/>
          </a:xfrm>
          <a:prstGeom prst="rect">
            <a:avLst/>
          </a:prstGeom>
        </p:spPr>
      </p:pic>
      <p:sp>
        <p:nvSpPr>
          <p:cNvPr id="10" name="Title 1">
            <a:extLst>
              <a:ext uri="{FF2B5EF4-FFF2-40B4-BE49-F238E27FC236}">
                <a16:creationId xmlns:a16="http://schemas.microsoft.com/office/drawing/2014/main" id="{6E3DE56F-E521-5811-5F62-254F2C2A8CE6}"/>
              </a:ext>
            </a:extLst>
          </p:cNvPr>
          <p:cNvSpPr txBox="1">
            <a:spLocks/>
          </p:cNvSpPr>
          <p:nvPr/>
        </p:nvSpPr>
        <p:spPr>
          <a:xfrm>
            <a:off x="161283" y="82671"/>
            <a:ext cx="7072250" cy="5412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panose="04020705040A02060702" pitchFamily="82" charset="0"/>
                <a:cs typeface="Times New Roman" panose="02020603050405020304" pitchFamily="18" charset="0"/>
              </a:rPr>
              <a:t>BATCH NORMALIZATION</a:t>
            </a:r>
          </a:p>
        </p:txBody>
      </p:sp>
      <p:sp>
        <p:nvSpPr>
          <p:cNvPr id="11" name="Title 1">
            <a:extLst>
              <a:ext uri="{FF2B5EF4-FFF2-40B4-BE49-F238E27FC236}">
                <a16:creationId xmlns:a16="http://schemas.microsoft.com/office/drawing/2014/main" id="{C9D43F27-F686-7B81-1A64-604C12827262}"/>
              </a:ext>
            </a:extLst>
          </p:cNvPr>
          <p:cNvSpPr txBox="1">
            <a:spLocks/>
          </p:cNvSpPr>
          <p:nvPr/>
        </p:nvSpPr>
        <p:spPr>
          <a:xfrm>
            <a:off x="161283" y="4338071"/>
            <a:ext cx="7072250" cy="5412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panose="04020705040A02060702" pitchFamily="82" charset="0"/>
                <a:cs typeface="Times New Roman" panose="02020603050405020304" pitchFamily="18" charset="0"/>
              </a:rPr>
              <a:t>Loss Function (</a:t>
            </a:r>
            <a:r>
              <a:rPr lang="en-IN" sz="2500" u="sng" err="1">
                <a:solidFill>
                  <a:schemeClr val="accent5">
                    <a:lumMod val="50000"/>
                  </a:schemeClr>
                </a:solidFill>
                <a:latin typeface="Algerian" panose="04020705040A02060702" pitchFamily="82" charset="0"/>
                <a:cs typeface="Times New Roman" panose="02020603050405020304" pitchFamily="18" charset="0"/>
              </a:rPr>
              <a:t>huber</a:t>
            </a:r>
            <a:r>
              <a:rPr lang="en-IN" sz="2500" u="sng">
                <a:solidFill>
                  <a:schemeClr val="accent5">
                    <a:lumMod val="50000"/>
                  </a:schemeClr>
                </a:solidFill>
                <a:latin typeface="Algerian" panose="04020705040A02060702" pitchFamily="82" charset="0"/>
                <a:cs typeface="Times New Roman" panose="02020603050405020304" pitchFamily="18" charset="0"/>
              </a:rPr>
              <a:t> loss)</a:t>
            </a:r>
          </a:p>
        </p:txBody>
      </p:sp>
      <p:sp>
        <p:nvSpPr>
          <p:cNvPr id="12" name="TextBox 11">
            <a:extLst>
              <a:ext uri="{FF2B5EF4-FFF2-40B4-BE49-F238E27FC236}">
                <a16:creationId xmlns:a16="http://schemas.microsoft.com/office/drawing/2014/main" id="{9DE8BF5E-84B0-FB29-1D49-7FE2777F4D18}"/>
              </a:ext>
            </a:extLst>
          </p:cNvPr>
          <p:cNvSpPr txBox="1"/>
          <p:nvPr/>
        </p:nvSpPr>
        <p:spPr>
          <a:xfrm>
            <a:off x="161283" y="4889849"/>
            <a:ext cx="11661059" cy="830997"/>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The Huber loss is a loss function that is often used in neural networks for regression tasks. It is a combination of the mean squared error (MSE) and the mean absolute error (MAE) and is less sensitive to outliers than the MSE. This has been used here to prevent our model from getting affected by outliers as graph networks are sensitive to that.</a:t>
            </a:r>
            <a:endParaRPr lang="en-IN"/>
          </a:p>
        </p:txBody>
      </p:sp>
      <p:sp>
        <p:nvSpPr>
          <p:cNvPr id="13" name="TextBox 12">
            <a:extLst>
              <a:ext uri="{FF2B5EF4-FFF2-40B4-BE49-F238E27FC236}">
                <a16:creationId xmlns:a16="http://schemas.microsoft.com/office/drawing/2014/main" id="{18AFA253-E4B8-B8AF-69F5-3E819189C591}"/>
              </a:ext>
            </a:extLst>
          </p:cNvPr>
          <p:cNvSpPr txBox="1"/>
          <p:nvPr/>
        </p:nvSpPr>
        <p:spPr>
          <a:xfrm>
            <a:off x="4404852" y="5748107"/>
            <a:ext cx="7582732" cy="830997"/>
          </a:xfrm>
          <a:prstGeom prst="rect">
            <a:avLst/>
          </a:prstGeom>
          <a:noFill/>
        </p:spPr>
        <p:txBody>
          <a:bodyPr wrap="square" rtlCol="0">
            <a:spAutoFit/>
          </a:bodyPr>
          <a:lstStyle/>
          <a:p>
            <a:pPr marL="137160" indent="0">
              <a:buClr>
                <a:srgbClr val="000000"/>
              </a:buClr>
              <a:buNone/>
            </a:pPr>
            <a:r>
              <a:rPr lang="en-US" sz="1600" cap="none">
                <a:latin typeface="Times New Roman"/>
                <a:ea typeface="+mn-lt"/>
                <a:cs typeface="+mn-lt"/>
              </a:rPr>
              <a:t>Where, </a:t>
            </a:r>
            <a:r>
              <a:rPr lang="en-US" sz="1600" b="1" cap="none">
                <a:latin typeface="Times New Roman"/>
                <a:ea typeface="+mn-lt"/>
                <a:cs typeface="+mn-lt"/>
              </a:rPr>
              <a:t>δ is a hyperparameter </a:t>
            </a:r>
            <a:r>
              <a:rPr lang="en-US" sz="1600" cap="none">
                <a:latin typeface="Times New Roman"/>
                <a:ea typeface="+mn-lt"/>
                <a:cs typeface="+mn-lt"/>
              </a:rPr>
              <a:t>that controls the threshold between using the MSE or the MAE. When the difference between </a:t>
            </a:r>
            <a:r>
              <a:rPr lang="en-US" sz="1600" b="1" cap="none" err="1">
                <a:latin typeface="Times New Roman"/>
                <a:ea typeface="+mn-lt"/>
                <a:cs typeface="+mn-lt"/>
              </a:rPr>
              <a:t>y_true</a:t>
            </a:r>
            <a:r>
              <a:rPr lang="en-US" sz="1600" b="1" cap="none">
                <a:latin typeface="Times New Roman"/>
                <a:ea typeface="+mn-lt"/>
                <a:cs typeface="+mn-lt"/>
              </a:rPr>
              <a:t> </a:t>
            </a:r>
            <a:r>
              <a:rPr lang="en-US" sz="1600" cap="none">
                <a:latin typeface="Times New Roman"/>
                <a:ea typeface="+mn-lt"/>
                <a:cs typeface="+mn-lt"/>
              </a:rPr>
              <a:t>and </a:t>
            </a:r>
            <a:r>
              <a:rPr lang="en-US" sz="1600" b="1" cap="none" err="1">
                <a:latin typeface="Times New Roman"/>
                <a:ea typeface="+mn-lt"/>
                <a:cs typeface="+mn-lt"/>
              </a:rPr>
              <a:t>y_pred</a:t>
            </a:r>
            <a:r>
              <a:rPr lang="en-US" sz="1600" b="1" cap="none">
                <a:latin typeface="Times New Roman"/>
                <a:ea typeface="+mn-lt"/>
                <a:cs typeface="+mn-lt"/>
              </a:rPr>
              <a:t> </a:t>
            </a:r>
            <a:r>
              <a:rPr lang="en-US" sz="1600" cap="none">
                <a:latin typeface="Times New Roman"/>
                <a:ea typeface="+mn-lt"/>
                <a:cs typeface="+mn-lt"/>
              </a:rPr>
              <a:t>is less than delta, the loss is calculated as MSE, and when it is greater than delta, the loss is calculated as MAE.</a:t>
            </a:r>
            <a:endParaRPr lang="en-IN" sz="1600"/>
          </a:p>
        </p:txBody>
      </p:sp>
      <p:pic>
        <p:nvPicPr>
          <p:cNvPr id="14" name="Picture 14" descr="Text, letter&#10;&#10;Description automatically generated">
            <a:extLst>
              <a:ext uri="{FF2B5EF4-FFF2-40B4-BE49-F238E27FC236}">
                <a16:creationId xmlns:a16="http://schemas.microsoft.com/office/drawing/2014/main" id="{BD902572-8453-8849-028C-FE4C916D4AE8}"/>
              </a:ext>
            </a:extLst>
          </p:cNvPr>
          <p:cNvPicPr>
            <a:picLocks noChangeAspect="1"/>
          </p:cNvPicPr>
          <p:nvPr/>
        </p:nvPicPr>
        <p:blipFill>
          <a:blip r:embed="rId5"/>
          <a:stretch>
            <a:fillRect/>
          </a:stretch>
        </p:blipFill>
        <p:spPr>
          <a:xfrm>
            <a:off x="204416" y="5784770"/>
            <a:ext cx="4121778" cy="757673"/>
          </a:xfrm>
          <a:prstGeom prst="rect">
            <a:avLst/>
          </a:prstGeom>
        </p:spPr>
      </p:pic>
    </p:spTree>
    <p:extLst>
      <p:ext uri="{BB962C8B-B14F-4D97-AF65-F5344CB8AC3E}">
        <p14:creationId xmlns:p14="http://schemas.microsoft.com/office/powerpoint/2010/main" val="1082639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2A19DA-A1D7-0C86-294F-0CADF6EC8AC8}"/>
              </a:ext>
            </a:extLst>
          </p:cNvPr>
          <p:cNvSpPr txBox="1">
            <a:spLocks/>
          </p:cNvSpPr>
          <p:nvPr/>
        </p:nvSpPr>
        <p:spPr>
          <a:xfrm>
            <a:off x="161283" y="82671"/>
            <a:ext cx="7072250" cy="5412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2500" u="sng">
                <a:solidFill>
                  <a:schemeClr val="accent5">
                    <a:lumMod val="50000"/>
                  </a:schemeClr>
                </a:solidFill>
                <a:latin typeface="Algerian" panose="04020705040A02060702" pitchFamily="82" charset="0"/>
                <a:cs typeface="Times New Roman" panose="02020603050405020304" pitchFamily="18" charset="0"/>
              </a:rPr>
              <a:t>RESULTS</a:t>
            </a:r>
          </a:p>
        </p:txBody>
      </p:sp>
      <p:pic>
        <p:nvPicPr>
          <p:cNvPr id="10" name="Picture 9">
            <a:extLst>
              <a:ext uri="{FF2B5EF4-FFF2-40B4-BE49-F238E27FC236}">
                <a16:creationId xmlns:a16="http://schemas.microsoft.com/office/drawing/2014/main" id="{EDC37F31-DA05-1145-533F-F9F6E16E018C}"/>
              </a:ext>
            </a:extLst>
          </p:cNvPr>
          <p:cNvPicPr>
            <a:picLocks noChangeAspect="1"/>
          </p:cNvPicPr>
          <p:nvPr/>
        </p:nvPicPr>
        <p:blipFill>
          <a:blip r:embed="rId2"/>
          <a:stretch>
            <a:fillRect/>
          </a:stretch>
        </p:blipFill>
        <p:spPr>
          <a:xfrm>
            <a:off x="4452220" y="623962"/>
            <a:ext cx="3888177" cy="2963351"/>
          </a:xfrm>
          <a:prstGeom prst="rect">
            <a:avLst/>
          </a:prstGeom>
        </p:spPr>
      </p:pic>
      <p:pic>
        <p:nvPicPr>
          <p:cNvPr id="12" name="Picture 11">
            <a:extLst>
              <a:ext uri="{FF2B5EF4-FFF2-40B4-BE49-F238E27FC236}">
                <a16:creationId xmlns:a16="http://schemas.microsoft.com/office/drawing/2014/main" id="{D4C9859E-E2D4-CCCE-6DAC-F2F4B4A32AA2}"/>
              </a:ext>
            </a:extLst>
          </p:cNvPr>
          <p:cNvPicPr>
            <a:picLocks noChangeAspect="1"/>
          </p:cNvPicPr>
          <p:nvPr/>
        </p:nvPicPr>
        <p:blipFill>
          <a:blip r:embed="rId3"/>
          <a:stretch>
            <a:fillRect/>
          </a:stretch>
        </p:blipFill>
        <p:spPr>
          <a:xfrm>
            <a:off x="161283" y="623962"/>
            <a:ext cx="3888177" cy="2963351"/>
          </a:xfrm>
          <a:prstGeom prst="rect">
            <a:avLst/>
          </a:prstGeom>
        </p:spPr>
      </p:pic>
      <p:pic>
        <p:nvPicPr>
          <p:cNvPr id="14" name="Picture 13">
            <a:extLst>
              <a:ext uri="{FF2B5EF4-FFF2-40B4-BE49-F238E27FC236}">
                <a16:creationId xmlns:a16="http://schemas.microsoft.com/office/drawing/2014/main" id="{24F90A4E-A22F-7D8C-446F-F897AE478642}"/>
              </a:ext>
            </a:extLst>
          </p:cNvPr>
          <p:cNvPicPr>
            <a:picLocks noChangeAspect="1"/>
          </p:cNvPicPr>
          <p:nvPr/>
        </p:nvPicPr>
        <p:blipFill>
          <a:blip r:embed="rId4"/>
          <a:stretch>
            <a:fillRect/>
          </a:stretch>
        </p:blipFill>
        <p:spPr>
          <a:xfrm>
            <a:off x="161282" y="3761495"/>
            <a:ext cx="3888176" cy="3013834"/>
          </a:xfrm>
          <a:prstGeom prst="rect">
            <a:avLst/>
          </a:prstGeom>
        </p:spPr>
      </p:pic>
      <p:pic>
        <p:nvPicPr>
          <p:cNvPr id="16" name="Picture 15">
            <a:extLst>
              <a:ext uri="{FF2B5EF4-FFF2-40B4-BE49-F238E27FC236}">
                <a16:creationId xmlns:a16="http://schemas.microsoft.com/office/drawing/2014/main" id="{8E036770-E407-B2A2-8A3F-941671B69D8F}"/>
              </a:ext>
            </a:extLst>
          </p:cNvPr>
          <p:cNvPicPr>
            <a:picLocks noChangeAspect="1"/>
          </p:cNvPicPr>
          <p:nvPr/>
        </p:nvPicPr>
        <p:blipFill>
          <a:blip r:embed="rId5"/>
          <a:stretch>
            <a:fillRect/>
          </a:stretch>
        </p:blipFill>
        <p:spPr>
          <a:xfrm>
            <a:off x="4452220" y="3761495"/>
            <a:ext cx="3818143" cy="2959549"/>
          </a:xfrm>
          <a:prstGeom prst="rect">
            <a:avLst/>
          </a:prstGeom>
        </p:spPr>
      </p:pic>
      <p:sp>
        <p:nvSpPr>
          <p:cNvPr id="18" name="TextBox 17">
            <a:extLst>
              <a:ext uri="{FF2B5EF4-FFF2-40B4-BE49-F238E27FC236}">
                <a16:creationId xmlns:a16="http://schemas.microsoft.com/office/drawing/2014/main" id="{DBFFAD2F-D911-6EB8-8BCE-B9EEB4B79B2B}"/>
              </a:ext>
            </a:extLst>
          </p:cNvPr>
          <p:cNvSpPr txBox="1"/>
          <p:nvPr/>
        </p:nvSpPr>
        <p:spPr>
          <a:xfrm>
            <a:off x="8495071" y="353317"/>
            <a:ext cx="3535646" cy="6247864"/>
          </a:xfrm>
          <a:prstGeom prst="rect">
            <a:avLst/>
          </a:prstGeom>
          <a:noFill/>
        </p:spPr>
        <p:txBody>
          <a:bodyPr wrap="square" rtlCol="0">
            <a:spAutoFit/>
          </a:bodyPr>
          <a:lstStyle/>
          <a:p>
            <a:r>
              <a:rPr lang="en-IN" sz="1600">
                <a:solidFill>
                  <a:schemeClr val="tx1"/>
                </a:solidFill>
                <a:latin typeface="Times New Roman" panose="02020603050405020304" pitchFamily="18" charset="0"/>
                <a:cs typeface="Times New Roman" panose="02020603050405020304" pitchFamily="18" charset="0"/>
              </a:rPr>
              <a:t>The plots given here show the R2 score on the training set and the test set. As seen we are getting an R2 score of </a:t>
            </a:r>
            <a:r>
              <a:rPr lang="en-IN" sz="1600" b="1">
                <a:solidFill>
                  <a:schemeClr val="tx1"/>
                </a:solidFill>
                <a:latin typeface="Times New Roman" panose="02020603050405020304" pitchFamily="18" charset="0"/>
                <a:cs typeface="Times New Roman" panose="02020603050405020304" pitchFamily="18" charset="0"/>
              </a:rPr>
              <a:t>0.9356 on test set </a:t>
            </a:r>
            <a:r>
              <a:rPr lang="en-IN" sz="1600">
                <a:solidFill>
                  <a:schemeClr val="tx1"/>
                </a:solidFill>
                <a:latin typeface="Times New Roman" panose="02020603050405020304" pitchFamily="18" charset="0"/>
                <a:cs typeface="Times New Roman" panose="02020603050405020304" pitchFamily="18" charset="0"/>
              </a:rPr>
              <a:t>and </a:t>
            </a:r>
            <a:r>
              <a:rPr lang="en-IN" sz="1600" b="1">
                <a:solidFill>
                  <a:schemeClr val="tx1"/>
                </a:solidFill>
                <a:latin typeface="Times New Roman" panose="02020603050405020304" pitchFamily="18" charset="0"/>
                <a:cs typeface="Times New Roman" panose="02020603050405020304" pitchFamily="18" charset="0"/>
              </a:rPr>
              <a:t>0.9618 on the train set. </a:t>
            </a:r>
            <a:r>
              <a:rPr lang="en-IN" sz="1600">
                <a:solidFill>
                  <a:schemeClr val="tx1"/>
                </a:solidFill>
                <a:latin typeface="Times New Roman" panose="02020603050405020304" pitchFamily="18" charset="0"/>
                <a:cs typeface="Times New Roman" panose="02020603050405020304" pitchFamily="18" charset="0"/>
              </a:rPr>
              <a:t>The closeness of R2 values on the train and test set represents that the model is not overfitting the given dataset. A highlight of how our model behaves when compared to actual paper is presented in the conclusion.</a:t>
            </a:r>
            <a:endParaRPr lang="en-IN" sz="1600" b="1">
              <a:solidFill>
                <a:schemeClr val="tx1"/>
              </a:solidFill>
              <a:latin typeface="Times New Roman" panose="02020603050405020304" pitchFamily="18" charset="0"/>
              <a:cs typeface="Times New Roman" panose="02020603050405020304" pitchFamily="18" charset="0"/>
            </a:endParaRPr>
          </a:p>
          <a:p>
            <a:endParaRPr lang="en-IN" sz="1600">
              <a:solidFill>
                <a:schemeClr val="tx1"/>
              </a:solidFill>
              <a:latin typeface="Times New Roman" panose="02020603050405020304" pitchFamily="18" charset="0"/>
              <a:cs typeface="Times New Roman" panose="02020603050405020304" pitchFamily="18" charset="0"/>
            </a:endParaRPr>
          </a:p>
          <a:p>
            <a:r>
              <a:rPr lang="en-IN" sz="1600">
                <a:solidFill>
                  <a:schemeClr val="tx1"/>
                </a:solidFill>
                <a:latin typeface="Times New Roman" panose="02020603050405020304" pitchFamily="18" charset="0"/>
                <a:cs typeface="Times New Roman" panose="02020603050405020304" pitchFamily="18" charset="0"/>
              </a:rPr>
              <a:t>From the plots we can see that most of the data points lie in the error range of </a:t>
            </a:r>
            <a:r>
              <a:rPr lang="en-IN" sz="1600" b="1">
                <a:solidFill>
                  <a:schemeClr val="tx1"/>
                </a:solidFill>
                <a:latin typeface="Times New Roman" panose="02020603050405020304" pitchFamily="18" charset="0"/>
                <a:cs typeface="Times New Roman" panose="02020603050405020304" pitchFamily="18" charset="0"/>
              </a:rPr>
              <a:t>10% error line </a:t>
            </a:r>
            <a:r>
              <a:rPr lang="en-IN" sz="1600">
                <a:solidFill>
                  <a:schemeClr val="tx1"/>
                </a:solidFill>
                <a:latin typeface="Times New Roman" panose="02020603050405020304" pitchFamily="18" charset="0"/>
                <a:cs typeface="Times New Roman" panose="02020603050405020304" pitchFamily="18" charset="0"/>
              </a:rPr>
              <a:t>which is within the permissible range.</a:t>
            </a:r>
          </a:p>
          <a:p>
            <a:endParaRPr lang="en-IN" sz="1600">
              <a:solidFill>
                <a:schemeClr val="tx1"/>
              </a:solidFill>
              <a:latin typeface="Times New Roman" panose="02020603050405020304" pitchFamily="18" charset="0"/>
              <a:cs typeface="Times New Roman" panose="02020603050405020304" pitchFamily="18" charset="0"/>
            </a:endParaRPr>
          </a:p>
          <a:p>
            <a:r>
              <a:rPr lang="en-IN" sz="1600">
                <a:solidFill>
                  <a:schemeClr val="tx1"/>
                </a:solidFill>
                <a:latin typeface="Times New Roman" panose="02020603050405020304" pitchFamily="18" charset="0"/>
                <a:cs typeface="Times New Roman" panose="02020603050405020304" pitchFamily="18" charset="0"/>
              </a:rPr>
              <a:t>The residual plots give a uniform distribution which shows that the model made is a proper fit for the graph data.</a:t>
            </a:r>
          </a:p>
          <a:p>
            <a:endParaRPr lang="en-IN" sz="1600">
              <a:solidFill>
                <a:schemeClr val="tx1"/>
              </a:solidFill>
              <a:latin typeface="Times New Roman" panose="02020603050405020304" pitchFamily="18" charset="0"/>
              <a:cs typeface="Times New Roman" panose="02020603050405020304" pitchFamily="18" charset="0"/>
            </a:endParaRPr>
          </a:p>
          <a:p>
            <a:r>
              <a:rPr lang="en-IN" sz="1600">
                <a:solidFill>
                  <a:schemeClr val="tx1"/>
                </a:solidFill>
                <a:latin typeface="Times New Roman" panose="02020603050405020304" pitchFamily="18" charset="0"/>
                <a:cs typeface="Times New Roman" panose="02020603050405020304" pitchFamily="18" charset="0"/>
              </a:rPr>
              <a:t>From both the parity plots we can say that there is a huge presence of outliers which should be removed. However, we have kept them to train the model to train with respect to noise.</a:t>
            </a:r>
          </a:p>
        </p:txBody>
      </p:sp>
    </p:spTree>
    <p:extLst>
      <p:ext uri="{BB962C8B-B14F-4D97-AF65-F5344CB8AC3E}">
        <p14:creationId xmlns:p14="http://schemas.microsoft.com/office/powerpoint/2010/main" val="92636543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2703</Words>
  <Application>Microsoft Office PowerPoint</Application>
  <PresentationFormat>Widescreen</PresentationFormat>
  <Paragraphs>158</Paragraphs>
  <Slides>12</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Algerian</vt:lpstr>
      <vt:lpstr>Times New Roman</vt:lpstr>
      <vt:lpstr>Tw Cen MT</vt:lpstr>
      <vt:lpstr>Trebuchet MS</vt:lpstr>
      <vt:lpstr>Calibri</vt:lpstr>
      <vt:lpstr>Wingdings</vt:lpstr>
      <vt:lpstr>Arial</vt:lpstr>
      <vt:lpstr>Calibri Light</vt:lpstr>
      <vt:lpstr>Century Gothic</vt:lpstr>
      <vt:lpstr>Droplet</vt:lpstr>
      <vt:lpstr>Office Theme</vt:lpstr>
      <vt:lpstr>Implementation of Gnn for property prediction using molecular structure</vt:lpstr>
      <vt:lpstr>Introduction to the Problem statement</vt:lpstr>
      <vt:lpstr>PowerPoint Presentation</vt:lpstr>
      <vt:lpstr>Atom features for initial node feature  vector** [2]</vt:lpstr>
      <vt:lpstr>PowerPoint Presentation</vt:lpstr>
      <vt:lpstr>PowerPoint Presentation</vt:lpstr>
      <vt:lpstr>PowerPoint Presentation</vt:lpstr>
      <vt:lpstr>PowerPoint Presentation</vt:lpstr>
      <vt:lpstr>PowerPoint Presentation</vt:lpstr>
      <vt:lpstr>PowerPoint Presentation</vt:lpstr>
      <vt:lpstr>FUTURE PLAN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FEDERATED LEARNING USING NASA TURBOFAN DATASET</dc:title>
  <dc:creator>Kanad Sen</dc:creator>
  <cp:lastModifiedBy>Kanad Sen</cp:lastModifiedBy>
  <cp:revision>2</cp:revision>
  <dcterms:created xsi:type="dcterms:W3CDTF">2022-11-25T15:14:13Z</dcterms:created>
  <dcterms:modified xsi:type="dcterms:W3CDTF">2023-04-09T10:29:27Z</dcterms:modified>
</cp:coreProperties>
</file>